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82"/>
  </p:notesMasterIdLst>
  <p:sldIdLst>
    <p:sldId id="258" r:id="rId5"/>
    <p:sldId id="257" r:id="rId6"/>
    <p:sldId id="290" r:id="rId7"/>
    <p:sldId id="316" r:id="rId8"/>
    <p:sldId id="317" r:id="rId9"/>
    <p:sldId id="318" r:id="rId10"/>
    <p:sldId id="319" r:id="rId11"/>
    <p:sldId id="320" r:id="rId12"/>
    <p:sldId id="322" r:id="rId13"/>
    <p:sldId id="321"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1" r:id="rId32"/>
    <p:sldId id="340" r:id="rId33"/>
    <p:sldId id="342" r:id="rId34"/>
    <p:sldId id="343" r:id="rId35"/>
    <p:sldId id="344" r:id="rId36"/>
    <p:sldId id="345" r:id="rId37"/>
    <p:sldId id="346" r:id="rId38"/>
    <p:sldId id="347" r:id="rId39"/>
    <p:sldId id="348" r:id="rId40"/>
    <p:sldId id="349" r:id="rId41"/>
    <p:sldId id="283" r:id="rId42"/>
    <p:sldId id="350" r:id="rId43"/>
    <p:sldId id="351" r:id="rId44"/>
    <p:sldId id="352" r:id="rId45"/>
    <p:sldId id="353" r:id="rId46"/>
    <p:sldId id="354" r:id="rId47"/>
    <p:sldId id="356" r:id="rId48"/>
    <p:sldId id="355" r:id="rId49"/>
    <p:sldId id="357" r:id="rId50"/>
    <p:sldId id="358" r:id="rId51"/>
    <p:sldId id="359" r:id="rId52"/>
    <p:sldId id="360" r:id="rId53"/>
    <p:sldId id="361" r:id="rId54"/>
    <p:sldId id="362" r:id="rId55"/>
    <p:sldId id="363" r:id="rId56"/>
    <p:sldId id="364" r:id="rId57"/>
    <p:sldId id="365" r:id="rId58"/>
    <p:sldId id="284" r:id="rId59"/>
    <p:sldId id="366" r:id="rId60"/>
    <p:sldId id="368" r:id="rId61"/>
    <p:sldId id="367" r:id="rId62"/>
    <p:sldId id="369" r:id="rId63"/>
    <p:sldId id="370" r:id="rId64"/>
    <p:sldId id="371" r:id="rId65"/>
    <p:sldId id="372" r:id="rId66"/>
    <p:sldId id="373" r:id="rId67"/>
    <p:sldId id="374" r:id="rId68"/>
    <p:sldId id="376" r:id="rId69"/>
    <p:sldId id="377" r:id="rId70"/>
    <p:sldId id="378" r:id="rId71"/>
    <p:sldId id="379" r:id="rId72"/>
    <p:sldId id="380" r:id="rId73"/>
    <p:sldId id="381" r:id="rId74"/>
    <p:sldId id="382" r:id="rId75"/>
    <p:sldId id="383" r:id="rId76"/>
    <p:sldId id="384" r:id="rId77"/>
    <p:sldId id="285" r:id="rId78"/>
    <p:sldId id="385" r:id="rId79"/>
    <p:sldId id="386" r:id="rId80"/>
    <p:sldId id="387" r:id="rId8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F76A7-CA3A-7D69-9EB5-F96DC26E3A4A}" v="4" dt="2024-02-29T04:46:01.58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65" autoAdjust="0"/>
  </p:normalViewPr>
  <p:slideViewPr>
    <p:cSldViewPr snapToGrid="0">
      <p:cViewPr varScale="1">
        <p:scale>
          <a:sx n="38" d="100"/>
          <a:sy n="38" d="100"/>
        </p:scale>
        <p:origin x="702" y="90"/>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dharsini A Assistant Professor" userId="S::priyadharsini.cse@rathinam.in::c70d4973-0de6-494f-a37b-74b16939106c" providerId="AD" clId="Web-{BC990361-EE61-4B0E-92DC-AA9F301E682C}"/>
    <pc:docChg chg="modSld">
      <pc:chgData name="Priyadharsini A Assistant Professor" userId="S::priyadharsini.cse@rathinam.in::c70d4973-0de6-494f-a37b-74b16939106c" providerId="AD" clId="Web-{BC990361-EE61-4B0E-92DC-AA9F301E682C}" dt="2022-02-04T05:30:22.394" v="11" actId="20577"/>
      <pc:docMkLst>
        <pc:docMk/>
      </pc:docMkLst>
      <pc:sldChg chg="addSp delSp modSp">
        <pc:chgData name="Priyadharsini A Assistant Professor" userId="S::priyadharsini.cse@rathinam.in::c70d4973-0de6-494f-a37b-74b16939106c" providerId="AD" clId="Web-{BC990361-EE61-4B0E-92DC-AA9F301E682C}" dt="2022-02-04T05:30:22.394" v="11" actId="20577"/>
        <pc:sldMkLst>
          <pc:docMk/>
          <pc:sldMk cId="0" sldId="256"/>
        </pc:sldMkLst>
        <pc:spChg chg="add mod">
          <ac:chgData name="Priyadharsini A Assistant Professor" userId="S::priyadharsini.cse@rathinam.in::c70d4973-0de6-494f-a37b-74b16939106c" providerId="AD" clId="Web-{BC990361-EE61-4B0E-92DC-AA9F301E682C}" dt="2022-02-04T05:30:05.440" v="3" actId="20577"/>
          <ac:spMkLst>
            <pc:docMk/>
            <pc:sldMk cId="0" sldId="256"/>
            <ac:spMk id="2" creationId="{742DFEF2-0214-4591-91F1-2E36A21028F8}"/>
          </ac:spMkLst>
        </pc:spChg>
        <pc:spChg chg="add mod">
          <ac:chgData name="Priyadharsini A Assistant Professor" userId="S::priyadharsini.cse@rathinam.in::c70d4973-0de6-494f-a37b-74b16939106c" providerId="AD" clId="Web-{BC990361-EE61-4B0E-92DC-AA9F301E682C}" dt="2022-02-04T05:30:22.394" v="11" actId="20577"/>
          <ac:spMkLst>
            <pc:docMk/>
            <pc:sldMk cId="0" sldId="256"/>
            <ac:spMk id="3" creationId="{674B9074-CA03-4ED4-B620-4C8A2D2313C8}"/>
          </ac:spMkLst>
        </pc:spChg>
        <pc:spChg chg="add del">
          <ac:chgData name="Priyadharsini A Assistant Professor" userId="S::priyadharsini.cse@rathinam.in::c70d4973-0de6-494f-a37b-74b16939106c" providerId="AD" clId="Web-{BC990361-EE61-4B0E-92DC-AA9F301E682C}" dt="2022-02-04T05:30:13.425" v="6"/>
          <ac:spMkLst>
            <pc:docMk/>
            <pc:sldMk cId="0" sldId="256"/>
            <ac:spMk id="4" creationId="{C7256827-D6A2-4954-8ECC-76F1361116C8}"/>
          </ac:spMkLst>
        </pc:spChg>
      </pc:sldChg>
    </pc:docChg>
  </pc:docChgLst>
  <pc:docChgLst>
    <pc:chgData name="Ramya R Assistant Professor" userId="813cc53b-cdf4-4ce6-80b4-4511270466ca" providerId="ADAL" clId="{DDC0B6D3-D0E5-4D9B-92A2-FCCEB819BD5D}"/>
    <pc:docChg chg="custSel addSld delSld modSld">
      <pc:chgData name="Ramya R Assistant Professor" userId="813cc53b-cdf4-4ce6-80b4-4511270466ca" providerId="ADAL" clId="{DDC0B6D3-D0E5-4D9B-92A2-FCCEB819BD5D}" dt="2022-01-31T12:32:41.497" v="258"/>
      <pc:docMkLst>
        <pc:docMk/>
      </pc:docMkLst>
      <pc:sldChg chg="delSp modSp mod">
        <pc:chgData name="Ramya R Assistant Professor" userId="813cc53b-cdf4-4ce6-80b4-4511270466ca" providerId="ADAL" clId="{DDC0B6D3-D0E5-4D9B-92A2-FCCEB819BD5D}" dt="2022-01-31T12:23:49.559" v="101" actId="21"/>
        <pc:sldMkLst>
          <pc:docMk/>
          <pc:sldMk cId="0" sldId="256"/>
        </pc:sldMkLst>
        <pc:spChg chg="mod">
          <ac:chgData name="Ramya R Assistant Professor" userId="813cc53b-cdf4-4ce6-80b4-4511270466ca" providerId="ADAL" clId="{DDC0B6D3-D0E5-4D9B-92A2-FCCEB819BD5D}" dt="2022-01-31T12:10:03.948" v="98" actId="20577"/>
          <ac:spMkLst>
            <pc:docMk/>
            <pc:sldMk cId="0" sldId="256"/>
            <ac:spMk id="21" creationId="{00000000-0000-0000-0000-000000000000}"/>
          </ac:spMkLst>
        </pc:spChg>
        <pc:spChg chg="mod">
          <ac:chgData name="Ramya R Assistant Professor" userId="813cc53b-cdf4-4ce6-80b4-4511270466ca" providerId="ADAL" clId="{DDC0B6D3-D0E5-4D9B-92A2-FCCEB819BD5D}" dt="2022-01-31T12:09:07.569" v="33" actId="20577"/>
          <ac:spMkLst>
            <pc:docMk/>
            <pc:sldMk cId="0" sldId="256"/>
            <ac:spMk id="23" creationId="{00000000-0000-0000-0000-000000000000}"/>
          </ac:spMkLst>
        </pc:spChg>
        <pc:spChg chg="del mod">
          <ac:chgData name="Ramya R Assistant Professor" userId="813cc53b-cdf4-4ce6-80b4-4511270466ca" providerId="ADAL" clId="{DDC0B6D3-D0E5-4D9B-92A2-FCCEB819BD5D}" dt="2022-01-31T12:23:49.559" v="101" actId="21"/>
          <ac:spMkLst>
            <pc:docMk/>
            <pc:sldMk cId="0" sldId="256"/>
            <ac:spMk id="24" creationId="{00000000-0000-0000-0000-000000000000}"/>
          </ac:spMkLst>
        </pc:spChg>
      </pc:sldChg>
      <pc:sldChg chg="addSp modSp mod">
        <pc:chgData name="Ramya R Assistant Professor" userId="813cc53b-cdf4-4ce6-80b4-4511270466ca" providerId="ADAL" clId="{DDC0B6D3-D0E5-4D9B-92A2-FCCEB819BD5D}" dt="2022-01-31T12:31:57.892" v="256" actId="14100"/>
        <pc:sldMkLst>
          <pc:docMk/>
          <pc:sldMk cId="0" sldId="257"/>
        </pc:sldMkLst>
        <pc:spChg chg="add mod">
          <ac:chgData name="Ramya R Assistant Professor" userId="813cc53b-cdf4-4ce6-80b4-4511270466ca" providerId="ADAL" clId="{DDC0B6D3-D0E5-4D9B-92A2-FCCEB819BD5D}" dt="2022-01-31T12:31:57.892" v="256" actId="14100"/>
          <ac:spMkLst>
            <pc:docMk/>
            <pc:sldMk cId="0" sldId="257"/>
            <ac:spMk id="5" creationId="{6B14E422-75F0-4715-92C9-A1677C1D3E40}"/>
          </ac:spMkLst>
        </pc:spChg>
        <pc:spChg chg="mod">
          <ac:chgData name="Ramya R Assistant Professor" userId="813cc53b-cdf4-4ce6-80b4-4511270466ca" providerId="ADAL" clId="{DDC0B6D3-D0E5-4D9B-92A2-FCCEB819BD5D}" dt="2022-01-31T12:26:55.931" v="199" actId="20577"/>
          <ac:spMkLst>
            <pc:docMk/>
            <pc:sldMk cId="0" sldId="257"/>
            <ac:spMk id="26" creationId="{00000000-0000-0000-0000-000000000000}"/>
          </ac:spMkLst>
        </pc:spChg>
        <pc:spChg chg="mod">
          <ac:chgData name="Ramya R Assistant Professor" userId="813cc53b-cdf4-4ce6-80b4-4511270466ca" providerId="ADAL" clId="{DDC0B6D3-D0E5-4D9B-92A2-FCCEB819BD5D}" dt="2022-01-31T12:27:35.683" v="217" actId="20577"/>
          <ac:spMkLst>
            <pc:docMk/>
            <pc:sldMk cId="0" sldId="257"/>
            <ac:spMk id="27" creationId="{00000000-0000-0000-0000-000000000000}"/>
          </ac:spMkLst>
        </pc:spChg>
        <pc:spChg chg="mod">
          <ac:chgData name="Ramya R Assistant Professor" userId="813cc53b-cdf4-4ce6-80b4-4511270466ca" providerId="ADAL" clId="{DDC0B6D3-D0E5-4D9B-92A2-FCCEB819BD5D}" dt="2022-01-31T12:31:51.621" v="255" actId="1076"/>
          <ac:spMkLst>
            <pc:docMk/>
            <pc:sldMk cId="0" sldId="257"/>
            <ac:spMk id="28" creationId="{00000000-0000-0000-0000-000000000000}"/>
          </ac:spMkLst>
        </pc:spChg>
      </pc:sldChg>
      <pc:sldChg chg="delSp modSp add mod">
        <pc:chgData name="Ramya R Assistant Professor" userId="813cc53b-cdf4-4ce6-80b4-4511270466ca" providerId="ADAL" clId="{DDC0B6D3-D0E5-4D9B-92A2-FCCEB819BD5D}" dt="2022-01-31T12:26:21.932" v="178" actId="1076"/>
        <pc:sldMkLst>
          <pc:docMk/>
          <pc:sldMk cId="1847126465" sldId="258"/>
        </pc:sldMkLst>
        <pc:spChg chg="mod">
          <ac:chgData name="Ramya R Assistant Professor" userId="813cc53b-cdf4-4ce6-80b4-4511270466ca" providerId="ADAL" clId="{DDC0B6D3-D0E5-4D9B-92A2-FCCEB819BD5D}" dt="2022-01-31T12:26:21.932" v="178" actId="1076"/>
          <ac:spMkLst>
            <pc:docMk/>
            <pc:sldMk cId="1847126465" sldId="258"/>
            <ac:spMk id="23" creationId="{00000000-0000-0000-0000-000000000000}"/>
          </ac:spMkLst>
        </pc:spChg>
        <pc:spChg chg="del mod">
          <ac:chgData name="Ramya R Assistant Professor" userId="813cc53b-cdf4-4ce6-80b4-4511270466ca" providerId="ADAL" clId="{DDC0B6D3-D0E5-4D9B-92A2-FCCEB819BD5D}" dt="2022-01-31T12:26:17.735" v="177" actId="21"/>
          <ac:spMkLst>
            <pc:docMk/>
            <pc:sldMk cId="1847126465" sldId="258"/>
            <ac:spMk id="24" creationId="{00000000-0000-0000-0000-000000000000}"/>
          </ac:spMkLst>
        </pc:spChg>
      </pc:sldChg>
      <pc:sldChg chg="add del">
        <pc:chgData name="Ramya R Assistant Professor" userId="813cc53b-cdf4-4ce6-80b4-4511270466ca" providerId="ADAL" clId="{DDC0B6D3-D0E5-4D9B-92A2-FCCEB819BD5D}" dt="2022-01-31T12:27:08.734" v="201" actId="47"/>
        <pc:sldMkLst>
          <pc:docMk/>
          <pc:sldMk cId="3887289802" sldId="259"/>
        </pc:sldMkLst>
      </pc:sldChg>
      <pc:sldChg chg="add">
        <pc:chgData name="Ramya R Assistant Professor" userId="813cc53b-cdf4-4ce6-80b4-4511270466ca" providerId="ADAL" clId="{DDC0B6D3-D0E5-4D9B-92A2-FCCEB819BD5D}" dt="2022-01-31T12:27:06.222" v="200"/>
        <pc:sldMkLst>
          <pc:docMk/>
          <pc:sldMk cId="3829886052" sldId="260"/>
        </pc:sldMkLst>
      </pc:sldChg>
      <pc:sldChg chg="new">
        <pc:chgData name="Ramya R Assistant Professor" userId="813cc53b-cdf4-4ce6-80b4-4511270466ca" providerId="ADAL" clId="{DDC0B6D3-D0E5-4D9B-92A2-FCCEB819BD5D}" dt="2022-01-31T12:28:10.877" v="218" actId="680"/>
        <pc:sldMkLst>
          <pc:docMk/>
          <pc:sldMk cId="296657569" sldId="261"/>
        </pc:sldMkLst>
      </pc:sldChg>
      <pc:sldChg chg="new">
        <pc:chgData name="Ramya R Assistant Professor" userId="813cc53b-cdf4-4ce6-80b4-4511270466ca" providerId="ADAL" clId="{DDC0B6D3-D0E5-4D9B-92A2-FCCEB819BD5D}" dt="2022-01-31T12:32:34.617" v="257" actId="680"/>
        <pc:sldMkLst>
          <pc:docMk/>
          <pc:sldMk cId="4130304615" sldId="262"/>
        </pc:sldMkLst>
      </pc:sldChg>
      <pc:sldChg chg="add">
        <pc:chgData name="Ramya R Assistant Professor" userId="813cc53b-cdf4-4ce6-80b4-4511270466ca" providerId="ADAL" clId="{DDC0B6D3-D0E5-4D9B-92A2-FCCEB819BD5D}" dt="2022-01-31T12:32:41.497" v="258"/>
        <pc:sldMkLst>
          <pc:docMk/>
          <pc:sldMk cId="865844983" sldId="263"/>
        </pc:sldMkLst>
      </pc:sldChg>
    </pc:docChg>
  </pc:docChgLst>
  <pc:docChgLst>
    <pc:chgData name="Sharmila B Technical Trainer" userId="S::sharmila.placement@rathinam.in::9f201489-9e2d-45df-a4f3-bc629776521b" providerId="AD" clId="Web-{EDDC1CB0-252F-40A4-89C6-82728F2235CB}"/>
    <pc:docChg chg="addSld delSld modSld">
      <pc:chgData name="Sharmila B Technical Trainer" userId="S::sharmila.placement@rathinam.in::9f201489-9e2d-45df-a4f3-bc629776521b" providerId="AD" clId="Web-{EDDC1CB0-252F-40A4-89C6-82728F2235CB}" dt="2022-02-11T04:15:41.509" v="21"/>
      <pc:docMkLst>
        <pc:docMk/>
      </pc:docMkLst>
      <pc:sldChg chg="add del">
        <pc:chgData name="Sharmila B Technical Trainer" userId="S::sharmila.placement@rathinam.in::9f201489-9e2d-45df-a4f3-bc629776521b" providerId="AD" clId="Web-{EDDC1CB0-252F-40A4-89C6-82728F2235CB}" dt="2022-02-11T04:15:34.650" v="19"/>
        <pc:sldMkLst>
          <pc:docMk/>
          <pc:sldMk cId="0" sldId="256"/>
        </pc:sldMkLst>
      </pc:sldChg>
      <pc:sldChg chg="modSp add replId">
        <pc:chgData name="Sharmila B Technical Trainer" userId="S::sharmila.placement@rathinam.in::9f201489-9e2d-45df-a4f3-bc629776521b" providerId="AD" clId="Web-{EDDC1CB0-252F-40A4-89C6-82728F2235CB}" dt="2022-02-11T04:15:17.884" v="15" actId="20577"/>
        <pc:sldMkLst>
          <pc:docMk/>
          <pc:sldMk cId="2274880555" sldId="264"/>
        </pc:sldMkLst>
        <pc:spChg chg="mod">
          <ac:chgData name="Sharmila B Technical Trainer" userId="S::sharmila.placement@rathinam.in::9f201489-9e2d-45df-a4f3-bc629776521b" providerId="AD" clId="Web-{EDDC1CB0-252F-40A4-89C6-82728F2235CB}" dt="2022-02-11T04:15:17.884" v="15" actId="20577"/>
          <ac:spMkLst>
            <pc:docMk/>
            <pc:sldMk cId="2274880555" sldId="264"/>
            <ac:spMk id="22" creationId="{00000000-0000-0000-0000-000000000000}"/>
          </ac:spMkLst>
        </pc:spChg>
      </pc:sldChg>
      <pc:sldChg chg="add del replId">
        <pc:chgData name="Sharmila B Technical Trainer" userId="S::sharmila.placement@rathinam.in::9f201489-9e2d-45df-a4f3-bc629776521b" providerId="AD" clId="Web-{EDDC1CB0-252F-40A4-89C6-82728F2235CB}" dt="2022-02-11T04:15:41.509" v="21"/>
        <pc:sldMkLst>
          <pc:docMk/>
          <pc:sldMk cId="916932149" sldId="265"/>
        </pc:sldMkLst>
      </pc:sldChg>
    </pc:docChg>
  </pc:docChgLst>
  <pc:docChgLst>
    <pc:chgData name="Mrs Sharmila B Technical Trainer - COE" userId="S::sharmila.placement@rathinam.in::9f201489-9e2d-45df-a4f3-bc629776521b" providerId="AD" clId="Web-{729F76A7-CA3A-7D69-9EB5-F96DC26E3A4A}"/>
    <pc:docChg chg="modSld">
      <pc:chgData name="Mrs Sharmila B Technical Trainer - COE" userId="S::sharmila.placement@rathinam.in::9f201489-9e2d-45df-a4f3-bc629776521b" providerId="AD" clId="Web-{729F76A7-CA3A-7D69-9EB5-F96DC26E3A4A}" dt="2024-02-29T04:45:56.987" v="0" actId="20577"/>
      <pc:docMkLst>
        <pc:docMk/>
      </pc:docMkLst>
      <pc:sldChg chg="modSp">
        <pc:chgData name="Mrs Sharmila B Technical Trainer - COE" userId="S::sharmila.placement@rathinam.in::9f201489-9e2d-45df-a4f3-bc629776521b" providerId="AD" clId="Web-{729F76A7-CA3A-7D69-9EB5-F96DC26E3A4A}" dt="2024-02-29T04:45:56.987" v="0" actId="20577"/>
        <pc:sldMkLst>
          <pc:docMk/>
          <pc:sldMk cId="0" sldId="257"/>
        </pc:sldMkLst>
        <pc:spChg chg="mod">
          <ac:chgData name="Mrs Sharmila B Technical Trainer - COE" userId="S::sharmila.placement@rathinam.in::9f201489-9e2d-45df-a4f3-bc629776521b" providerId="AD" clId="Web-{729F76A7-CA3A-7D69-9EB5-F96DC26E3A4A}" dt="2024-02-29T04:45:56.987" v="0" actId="20577"/>
          <ac:spMkLst>
            <pc:docMk/>
            <pc:sldMk cId="0" sldId="257"/>
            <ac:spMk id="6" creationId="{00000000-0000-0000-0000-000000000000}"/>
          </ac:spMkLst>
        </pc:spChg>
      </pc:sldChg>
    </pc:docChg>
  </pc:docChgLst>
  <pc:docChgLst>
    <pc:chgData name="Ramya R Assistant Professor" userId="S::ramya.ece@rathinam.in::813cc53b-cdf4-4ce6-80b4-4511270466ca" providerId="AD" clId="Web-{AF503B24-2ADC-4348-9DA7-7415A7705BA8}"/>
    <pc:docChg chg="modSld">
      <pc:chgData name="Ramya R Assistant Professor" userId="S::ramya.ece@rathinam.in::813cc53b-cdf4-4ce6-80b4-4511270466ca" providerId="AD" clId="Web-{AF503B24-2ADC-4348-9DA7-7415A7705BA8}" dt="2022-02-01T06:16:30.867" v="7" actId="20577"/>
      <pc:docMkLst>
        <pc:docMk/>
      </pc:docMkLst>
      <pc:sldChg chg="modSp">
        <pc:chgData name="Ramya R Assistant Professor" userId="S::ramya.ece@rathinam.in::813cc53b-cdf4-4ce6-80b4-4511270466ca" providerId="AD" clId="Web-{AF503B24-2ADC-4348-9DA7-7415A7705BA8}" dt="2022-02-01T06:16:05.022" v="0" actId="20577"/>
        <pc:sldMkLst>
          <pc:docMk/>
          <pc:sldMk cId="0" sldId="256"/>
        </pc:sldMkLst>
        <pc:spChg chg="mod">
          <ac:chgData name="Ramya R Assistant Professor" userId="S::ramya.ece@rathinam.in::813cc53b-cdf4-4ce6-80b4-4511270466ca" providerId="AD" clId="Web-{AF503B24-2ADC-4348-9DA7-7415A7705BA8}" dt="2022-02-01T06:16:05.022" v="0" actId="20577"/>
          <ac:spMkLst>
            <pc:docMk/>
            <pc:sldMk cId="0" sldId="256"/>
            <ac:spMk id="23" creationId="{00000000-0000-0000-0000-000000000000}"/>
          </ac:spMkLst>
        </pc:spChg>
      </pc:sldChg>
      <pc:sldChg chg="modSp">
        <pc:chgData name="Ramya R Assistant Professor" userId="S::ramya.ece@rathinam.in::813cc53b-cdf4-4ce6-80b4-4511270466ca" providerId="AD" clId="Web-{AF503B24-2ADC-4348-9DA7-7415A7705BA8}" dt="2022-02-01T06:16:24.476" v="4" actId="20577"/>
        <pc:sldMkLst>
          <pc:docMk/>
          <pc:sldMk cId="0" sldId="257"/>
        </pc:sldMkLst>
        <pc:spChg chg="mod">
          <ac:chgData name="Ramya R Assistant Professor" userId="S::ramya.ece@rathinam.in::813cc53b-cdf4-4ce6-80b4-4511270466ca" providerId="AD" clId="Web-{AF503B24-2ADC-4348-9DA7-7415A7705BA8}" dt="2022-02-01T06:16:24.476" v="4" actId="20577"/>
          <ac:spMkLst>
            <pc:docMk/>
            <pc:sldMk cId="0" sldId="257"/>
            <ac:spMk id="5" creationId="{6B14E422-75F0-4715-92C9-A1677C1D3E40}"/>
          </ac:spMkLst>
        </pc:spChg>
        <pc:spChg chg="mod">
          <ac:chgData name="Ramya R Assistant Professor" userId="S::ramya.ece@rathinam.in::813cc53b-cdf4-4ce6-80b4-4511270466ca" providerId="AD" clId="Web-{AF503B24-2ADC-4348-9DA7-7415A7705BA8}" dt="2022-02-01T06:16:22.288" v="2" actId="20577"/>
          <ac:spMkLst>
            <pc:docMk/>
            <pc:sldMk cId="0" sldId="257"/>
            <ac:spMk id="28" creationId="{00000000-0000-0000-0000-000000000000}"/>
          </ac:spMkLst>
        </pc:spChg>
      </pc:sldChg>
      <pc:sldChg chg="modSp">
        <pc:chgData name="Ramya R Assistant Professor" userId="S::ramya.ece@rathinam.in::813cc53b-cdf4-4ce6-80b4-4511270466ca" providerId="AD" clId="Web-{AF503B24-2ADC-4348-9DA7-7415A7705BA8}" dt="2022-02-01T06:16:16.507" v="1" actId="20577"/>
        <pc:sldMkLst>
          <pc:docMk/>
          <pc:sldMk cId="1847126465" sldId="258"/>
        </pc:sldMkLst>
        <pc:spChg chg="mod">
          <ac:chgData name="Ramya R Assistant Professor" userId="S::ramya.ece@rathinam.in::813cc53b-cdf4-4ce6-80b4-4511270466ca" providerId="AD" clId="Web-{AF503B24-2ADC-4348-9DA7-7415A7705BA8}" dt="2022-02-01T06:16:16.507" v="1" actId="20577"/>
          <ac:spMkLst>
            <pc:docMk/>
            <pc:sldMk cId="1847126465" sldId="258"/>
            <ac:spMk id="23" creationId="{00000000-0000-0000-0000-000000000000}"/>
          </ac:spMkLst>
        </pc:spChg>
      </pc:sldChg>
      <pc:sldChg chg="modSp">
        <pc:chgData name="Ramya R Assistant Professor" userId="S::ramya.ece@rathinam.in::813cc53b-cdf4-4ce6-80b4-4511270466ca" providerId="AD" clId="Web-{AF503B24-2ADC-4348-9DA7-7415A7705BA8}" dt="2022-02-01T06:16:30.867" v="7" actId="20577"/>
        <pc:sldMkLst>
          <pc:docMk/>
          <pc:sldMk cId="865844983" sldId="263"/>
        </pc:sldMkLst>
        <pc:spChg chg="mod">
          <ac:chgData name="Ramya R Assistant Professor" userId="S::ramya.ece@rathinam.in::813cc53b-cdf4-4ce6-80b4-4511270466ca" providerId="AD" clId="Web-{AF503B24-2ADC-4348-9DA7-7415A7705BA8}" dt="2022-02-01T06:16:30.867" v="7" actId="20577"/>
          <ac:spMkLst>
            <pc:docMk/>
            <pc:sldMk cId="865844983" sldId="263"/>
            <ac:spMk id="5" creationId="{6B14E422-75F0-4715-92C9-A1677C1D3E40}"/>
          </ac:spMkLst>
        </pc:spChg>
        <pc:spChg chg="mod">
          <ac:chgData name="Ramya R Assistant Professor" userId="S::ramya.ece@rathinam.in::813cc53b-cdf4-4ce6-80b4-4511270466ca" providerId="AD" clId="Web-{AF503B24-2ADC-4348-9DA7-7415A7705BA8}" dt="2022-02-01T06:16:28.773" v="5" actId="20577"/>
          <ac:spMkLst>
            <pc:docMk/>
            <pc:sldMk cId="865844983" sldId="263"/>
            <ac:spMk id="28" creationId="{00000000-0000-0000-0000-000000000000}"/>
          </ac:spMkLst>
        </pc:spChg>
      </pc:sldChg>
    </pc:docChg>
  </pc:docChgLst>
  <pc:docChgLst>
    <pc:chgData name="Sharmila B Technical Trainer" userId="S::sharmila.placement@rathinam.in::9f201489-9e2d-45df-a4f3-bc629776521b" providerId="AD" clId="Web-{9076C0A9-32C5-4E0F-83BA-D4654094EC40}"/>
    <pc:docChg chg="modSld">
      <pc:chgData name="Sharmila B Technical Trainer" userId="S::sharmila.placement@rathinam.in::9f201489-9e2d-45df-a4f3-bc629776521b" providerId="AD" clId="Web-{9076C0A9-32C5-4E0F-83BA-D4654094EC40}" dt="2022-02-01T07:18:51.429" v="1" actId="20577"/>
      <pc:docMkLst>
        <pc:docMk/>
      </pc:docMkLst>
      <pc:sldChg chg="modSp">
        <pc:chgData name="Sharmila B Technical Trainer" userId="S::sharmila.placement@rathinam.in::9f201489-9e2d-45df-a4f3-bc629776521b" providerId="AD" clId="Web-{9076C0A9-32C5-4E0F-83BA-D4654094EC40}" dt="2022-02-01T07:18:51.429" v="1" actId="20577"/>
        <pc:sldMkLst>
          <pc:docMk/>
          <pc:sldMk cId="0" sldId="256"/>
        </pc:sldMkLst>
        <pc:spChg chg="mod">
          <ac:chgData name="Sharmila B Technical Trainer" userId="S::sharmila.placement@rathinam.in::9f201489-9e2d-45df-a4f3-bc629776521b" providerId="AD" clId="Web-{9076C0A9-32C5-4E0F-83BA-D4654094EC40}" dt="2022-02-01T07:18:51.429" v="1" actId="20577"/>
          <ac:spMkLst>
            <pc:docMk/>
            <pc:sldMk cId="0" sldId="256"/>
            <ac:spMk id="21" creationId="{00000000-0000-0000-0000-000000000000}"/>
          </ac:spMkLst>
        </pc:spChg>
      </pc:sldChg>
    </pc:docChg>
  </pc:docChgLst>
  <pc:docChgLst>
    <pc:chgData name="KAVIYA KALIMUTHU Trainer" userId="S::kaviyakalimuthu@rathinam.in::5d2f9ade-42d0-4ff3-b692-21e633f7f1bc" providerId="AD" clId="Web-{541CD086-F193-41A1-A015-87DEBB6420A3}"/>
    <pc:docChg chg="modSld">
      <pc:chgData name="KAVIYA KALIMUTHU Trainer" userId="S::kaviyakalimuthu@rathinam.in::5d2f9ade-42d0-4ff3-b692-21e633f7f1bc" providerId="AD" clId="Web-{541CD086-F193-41A1-A015-87DEBB6420A3}" dt="2023-09-11T09:04:12.196" v="0" actId="1076"/>
      <pc:docMkLst>
        <pc:docMk/>
      </pc:docMkLst>
      <pc:sldChg chg="modSp">
        <pc:chgData name="KAVIYA KALIMUTHU Trainer" userId="S::kaviyakalimuthu@rathinam.in::5d2f9ade-42d0-4ff3-b692-21e633f7f1bc" providerId="AD" clId="Web-{541CD086-F193-41A1-A015-87DEBB6420A3}" dt="2023-09-11T09:04:12.196" v="0" actId="1076"/>
        <pc:sldMkLst>
          <pc:docMk/>
          <pc:sldMk cId="227427551" sldId="321"/>
        </pc:sldMkLst>
        <pc:spChg chg="mod">
          <ac:chgData name="KAVIYA KALIMUTHU Trainer" userId="S::kaviyakalimuthu@rathinam.in::5d2f9ade-42d0-4ff3-b692-21e633f7f1bc" providerId="AD" clId="Web-{541CD086-F193-41A1-A015-87DEBB6420A3}" dt="2023-09-11T09:04:12.196" v="0" actId="1076"/>
          <ac:spMkLst>
            <pc:docMk/>
            <pc:sldMk cId="227427551" sldId="321"/>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4787420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I can ask from branch name of student with </a:t>
            </a:r>
            <a:r>
              <a:rPr lang="en-US" dirty="0"/>
              <a:t>student_id</a:t>
            </a:r>
            <a:r>
              <a:rPr lang="en-US" sz="2200" b="0" i="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10</a:t>
            </a:r>
            <a:r>
              <a:rPr lang="en-US" sz="2200" b="0" i="0" dirty="0">
                <a:effectLst/>
                <a:latin typeface="Helvetica Neue"/>
                <a:ea typeface="Helvetica Neue"/>
                <a:cs typeface="Helvetica Neue"/>
                <a:sym typeface="Helvetica Neue"/>
              </a:rPr>
              <a:t>, and I can get it. Similarly, if I ask for name of student with </a:t>
            </a:r>
            <a:r>
              <a:rPr lang="en-US" dirty="0"/>
              <a:t>student_id</a:t>
            </a:r>
            <a:r>
              <a:rPr lang="en-US" sz="2200" b="0" i="0" dirty="0">
                <a:effectLst/>
                <a:latin typeface="Helvetica Neue"/>
                <a:ea typeface="Helvetica Neue"/>
                <a:cs typeface="Helvetica Neue"/>
                <a:sym typeface="Helvetica Neue"/>
              </a:rPr>
              <a:t> </a:t>
            </a:r>
            <a:r>
              <a:rPr lang="en-US" sz="2200" b="1" i="0" dirty="0">
                <a:effectLst/>
                <a:latin typeface="Helvetica Neue"/>
                <a:ea typeface="Helvetica Neue"/>
                <a:cs typeface="Helvetica Neue"/>
                <a:sym typeface="Helvetica Neue"/>
              </a:rPr>
              <a:t>10</a:t>
            </a:r>
            <a:r>
              <a:rPr lang="en-US" sz="2200" b="0" i="0" dirty="0">
                <a:effectLst/>
                <a:latin typeface="Helvetica Neue"/>
                <a:ea typeface="Helvetica Neue"/>
                <a:cs typeface="Helvetica Neue"/>
                <a:sym typeface="Helvetica Neue"/>
              </a:rPr>
              <a:t> or </a:t>
            </a:r>
            <a:r>
              <a:rPr lang="en-US" sz="2200" b="1" i="0" dirty="0">
                <a:effectLst/>
                <a:latin typeface="Helvetica Neue"/>
                <a:ea typeface="Helvetica Neue"/>
                <a:cs typeface="Helvetica Neue"/>
                <a:sym typeface="Helvetica Neue"/>
              </a:rPr>
              <a:t>11</a:t>
            </a:r>
            <a:r>
              <a:rPr lang="en-US" sz="2200" b="0" i="0" dirty="0">
                <a:effectLst/>
                <a:latin typeface="Helvetica Neue"/>
                <a:ea typeface="Helvetica Neue"/>
                <a:cs typeface="Helvetica Neue"/>
                <a:sym typeface="Helvetica Neue"/>
              </a:rPr>
              <a:t>, I will get it. So all I need is </a:t>
            </a:r>
            <a:r>
              <a:rPr lang="en-US" dirty="0"/>
              <a:t>student_id</a:t>
            </a:r>
            <a:r>
              <a:rPr lang="en-US" sz="2200" b="0" i="0" dirty="0">
                <a:effectLst/>
                <a:latin typeface="Helvetica Neue"/>
                <a:ea typeface="Helvetica Neue"/>
                <a:cs typeface="Helvetica Neue"/>
                <a:sym typeface="Helvetica Neue"/>
              </a:rPr>
              <a:t> and every other column </a:t>
            </a:r>
            <a:r>
              <a:rPr lang="en-US" sz="2200" b="1" i="0" dirty="0">
                <a:effectLst/>
                <a:latin typeface="Helvetica Neue"/>
                <a:ea typeface="Helvetica Neue"/>
                <a:cs typeface="Helvetica Neue"/>
                <a:sym typeface="Helvetica Neue"/>
              </a:rPr>
              <a:t>depends</a:t>
            </a:r>
            <a:r>
              <a:rPr lang="en-US" sz="2200" b="0" i="0" dirty="0">
                <a:effectLst/>
                <a:latin typeface="Helvetica Neue"/>
                <a:ea typeface="Helvetica Neue"/>
                <a:cs typeface="Helvetica Neue"/>
                <a:sym typeface="Helvetica Neue"/>
              </a:rPr>
              <a:t> on it, or can be fetched using it.</a:t>
            </a:r>
            <a:endParaRPr lang="en-US" dirty="0"/>
          </a:p>
        </p:txBody>
      </p:sp>
    </p:spTree>
    <p:extLst>
      <p:ext uri="{BB962C8B-B14F-4D97-AF65-F5344CB8AC3E}">
        <p14:creationId xmlns:p14="http://schemas.microsoft.com/office/powerpoint/2010/main" val="522823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945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455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Total Marks for internal exam is different from Anna university. </a:t>
            </a:r>
          </a:p>
        </p:txBody>
      </p:sp>
    </p:spTree>
    <p:extLst>
      <p:ext uri="{BB962C8B-B14F-4D97-AF65-F5344CB8AC3E}">
        <p14:creationId xmlns:p14="http://schemas.microsoft.com/office/powerpoint/2010/main" val="467531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7788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4237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4364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400" b="0" dirty="0">
                <a:solidFill>
                  <a:srgbClr val="212529"/>
                </a:solidFill>
                <a:latin typeface="Arial" panose="020B0604020202020204" pitchFamily="34" charset="0"/>
                <a:cs typeface="Arial" panose="020B0604020202020204" pitchFamily="34" charset="0"/>
              </a:rPr>
              <a:t>The second point sounds a bit tricky, right? In simple words, it means, that for a dependency A → B, A cannot be a </a:t>
            </a:r>
            <a:r>
              <a:rPr lang="en-US" sz="2400" dirty="0">
                <a:solidFill>
                  <a:srgbClr val="212529"/>
                </a:solidFill>
                <a:latin typeface="Arial" panose="020B0604020202020204" pitchFamily="34" charset="0"/>
                <a:cs typeface="Arial" panose="020B0604020202020204" pitchFamily="34" charset="0"/>
              </a:rPr>
              <a:t>non-prime attribute</a:t>
            </a:r>
            <a:r>
              <a:rPr lang="en-US" sz="2400" b="0" dirty="0">
                <a:solidFill>
                  <a:srgbClr val="212529"/>
                </a:solidFill>
                <a:latin typeface="Arial" panose="020B0604020202020204" pitchFamily="34" charset="0"/>
                <a:cs typeface="Arial" panose="020B0604020202020204" pitchFamily="34" charset="0"/>
              </a:rPr>
              <a:t>, if B is a </a:t>
            </a:r>
            <a:r>
              <a:rPr lang="en-US" sz="2400" dirty="0">
                <a:solidFill>
                  <a:srgbClr val="212529"/>
                </a:solidFill>
                <a:latin typeface="Arial" panose="020B0604020202020204" pitchFamily="34" charset="0"/>
                <a:cs typeface="Arial" panose="020B0604020202020204" pitchFamily="34" charset="0"/>
              </a:rPr>
              <a:t>prime attribute</a:t>
            </a:r>
            <a:r>
              <a:rPr lang="en-US" sz="2400" b="0" dirty="0">
                <a:solidFill>
                  <a:srgbClr val="212529"/>
                </a:solidFill>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3825424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615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0827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566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5216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400" b="0" dirty="0">
                <a:solidFill>
                  <a:srgbClr val="212529"/>
                </a:solidFill>
                <a:latin typeface="Arial" panose="020B0604020202020204" pitchFamily="34" charset="0"/>
                <a:cs typeface="Arial" panose="020B0604020202020204" pitchFamily="34" charset="0"/>
              </a:rPr>
              <a:t>The second point sounds a bit tricky, right? In simple words, it means, that for a dependency A → B, A cannot be a </a:t>
            </a:r>
            <a:r>
              <a:rPr lang="en-US" sz="2400" dirty="0">
                <a:solidFill>
                  <a:srgbClr val="212529"/>
                </a:solidFill>
                <a:latin typeface="Arial" panose="020B0604020202020204" pitchFamily="34" charset="0"/>
                <a:cs typeface="Arial" panose="020B0604020202020204" pitchFamily="34" charset="0"/>
              </a:rPr>
              <a:t>non-prime attribute</a:t>
            </a:r>
            <a:r>
              <a:rPr lang="en-US" sz="2400" b="0" dirty="0">
                <a:solidFill>
                  <a:srgbClr val="212529"/>
                </a:solidFill>
                <a:latin typeface="Arial" panose="020B0604020202020204" pitchFamily="34" charset="0"/>
                <a:cs typeface="Arial" panose="020B0604020202020204" pitchFamily="34" charset="0"/>
              </a:rPr>
              <a:t>, if B is a </a:t>
            </a:r>
            <a:r>
              <a:rPr lang="en-US" sz="2400" dirty="0">
                <a:solidFill>
                  <a:srgbClr val="212529"/>
                </a:solidFill>
                <a:latin typeface="Arial" panose="020B0604020202020204" pitchFamily="34" charset="0"/>
                <a:cs typeface="Arial" panose="020B0604020202020204" pitchFamily="34" charset="0"/>
              </a:rPr>
              <a:t>prime attribute</a:t>
            </a:r>
            <a:r>
              <a:rPr lang="en-US" sz="2400" b="0" dirty="0">
                <a:solidFill>
                  <a:srgbClr val="212529"/>
                </a:solidFill>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448497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576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501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042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092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given supplier can supply</a:t>
            </a:r>
            <a:r>
              <a:rPr lang="en-US" baseline="0" dirty="0"/>
              <a:t> a given product to any number of customers.</a:t>
            </a:r>
          </a:p>
          <a:p>
            <a:r>
              <a:rPr lang="en-US" baseline="0" dirty="0"/>
              <a:t> </a:t>
            </a:r>
            <a:endParaRPr lang="en-US" dirty="0"/>
          </a:p>
        </p:txBody>
      </p:sp>
    </p:spTree>
    <p:extLst>
      <p:ext uri="{BB962C8B-B14F-4D97-AF65-F5344CB8AC3E}">
        <p14:creationId xmlns:p14="http://schemas.microsoft.com/office/powerpoint/2010/main" val="3133022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customer can buy any number of product from a supplier</a:t>
            </a:r>
          </a:p>
        </p:txBody>
      </p:sp>
    </p:spTree>
    <p:extLst>
      <p:ext uri="{BB962C8B-B14F-4D97-AF65-F5344CB8AC3E}">
        <p14:creationId xmlns:p14="http://schemas.microsoft.com/office/powerpoint/2010/main" val="3824048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product used by a customer can be supplied by any number of supplier.</a:t>
            </a:r>
          </a:p>
        </p:txBody>
      </p:sp>
    </p:spTree>
    <p:extLst>
      <p:ext uri="{BB962C8B-B14F-4D97-AF65-F5344CB8AC3E}">
        <p14:creationId xmlns:p14="http://schemas.microsoft.com/office/powerpoint/2010/main" val="1757547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926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Now that we know what dependency is, we are in a better state to understand what partial dependency is.</a:t>
            </a:r>
          </a:p>
          <a:p>
            <a:r>
              <a:rPr lang="en-US" sz="2200" b="0" i="0" dirty="0">
                <a:effectLst/>
                <a:latin typeface="Helvetica Neue"/>
                <a:ea typeface="Helvetica Neue"/>
                <a:cs typeface="Helvetica Neue"/>
                <a:sym typeface="Helvetica Neue"/>
              </a:rPr>
              <a:t>For a simple table like Student, a single column like student_id can uniquely identify all the records in a table.</a:t>
            </a:r>
          </a:p>
          <a:p>
            <a:r>
              <a:rPr lang="en-US" sz="2200" b="0" i="0" dirty="0">
                <a:effectLst/>
                <a:latin typeface="Helvetica Neue"/>
                <a:ea typeface="Helvetica Neue"/>
                <a:cs typeface="Helvetica Neue"/>
                <a:sym typeface="Helvetica Neue"/>
              </a:rPr>
              <a:t>But this is not true all the time. So now let's extend our example to see if more than 1 column together can act as a primary key.</a:t>
            </a:r>
          </a:p>
          <a:p>
            <a:endParaRPr lang="en-US" dirty="0"/>
          </a:p>
        </p:txBody>
      </p:sp>
    </p:spTree>
    <p:extLst>
      <p:ext uri="{BB962C8B-B14F-4D97-AF65-F5344CB8AC3E}">
        <p14:creationId xmlns:p14="http://schemas.microsoft.com/office/powerpoint/2010/main" val="156431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2271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038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107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Now as we just discussed that the primary key for this table is a composition of two columns which is student_id &amp; </a:t>
            </a:r>
            <a:r>
              <a:rPr lang="en-US" sz="2200" b="0" i="0" dirty="0" err="1">
                <a:effectLst/>
                <a:latin typeface="Helvetica Neue"/>
                <a:ea typeface="Helvetica Neue"/>
                <a:cs typeface="Helvetica Neue"/>
                <a:sym typeface="Helvetica Neue"/>
              </a:rPr>
              <a:t>subject_id</a:t>
            </a:r>
            <a:r>
              <a:rPr lang="en-US" sz="2200" b="0" i="0" dirty="0">
                <a:effectLst/>
                <a:latin typeface="Helvetica Neue"/>
                <a:ea typeface="Helvetica Neue"/>
                <a:cs typeface="Helvetica Neue"/>
                <a:sym typeface="Helvetica Neue"/>
              </a:rPr>
              <a:t> but the teacher's name only depends on subject, hence the </a:t>
            </a:r>
            <a:r>
              <a:rPr lang="en-US" sz="2200" b="0" i="0" dirty="0" err="1">
                <a:effectLst/>
                <a:latin typeface="Helvetica Neue"/>
                <a:ea typeface="Helvetica Neue"/>
                <a:cs typeface="Helvetica Neue"/>
                <a:sym typeface="Helvetica Neue"/>
              </a:rPr>
              <a:t>subject_id</a:t>
            </a:r>
            <a:r>
              <a:rPr lang="en-US" sz="2200" b="0" i="0" dirty="0">
                <a:effectLst/>
                <a:latin typeface="Helvetica Neue"/>
                <a:ea typeface="Helvetica Neue"/>
                <a:cs typeface="Helvetica Neue"/>
                <a:sym typeface="Helvetica Neue"/>
              </a:rPr>
              <a:t>, and has nothing to do with student_id.</a:t>
            </a:r>
          </a:p>
          <a:p>
            <a:endParaRPr lang="en-US" dirty="0"/>
          </a:p>
        </p:txBody>
      </p:sp>
    </p:spTree>
    <p:extLst>
      <p:ext uri="{BB962C8B-B14F-4D97-AF65-F5344CB8AC3E}">
        <p14:creationId xmlns:p14="http://schemas.microsoft.com/office/powerpoint/2010/main" val="173620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0615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pic>
        <p:nvPicPr>
          <p:cNvPr id="2" name="COE logo nn.png" descr="COE logo nn.png"/>
          <p:cNvPicPr>
            <a:picLocks noChangeAspect="1"/>
          </p:cNvPicPr>
          <p:nvPr/>
        </p:nvPicPr>
        <p:blipFill>
          <a:blip r:embed="rId3" cstate="print"/>
          <a:stretch>
            <a:fillRect/>
          </a:stretch>
        </p:blipFill>
        <p:spPr>
          <a:xfrm>
            <a:off x="10346623" y="11999998"/>
            <a:ext cx="3690754" cy="1911241"/>
          </a:xfrm>
          <a:prstGeom prst="rect">
            <a:avLst/>
          </a:prstGeom>
          <a:ln w="12700">
            <a:miter lim="400000"/>
          </a:ln>
        </p:spPr>
      </p:pic>
      <p:sp>
        <p:nvSpPr>
          <p:cNvPr id="3" name="Title Text"/>
          <p:cNvSpPr txBox="1">
            <a:spLocks noGrp="1"/>
          </p:cNvSpPr>
          <p:nvPr>
            <p:ph type="title"/>
          </p:nvPr>
        </p:nvSpPr>
        <p:spPr>
          <a:xfrm>
            <a:off x="3099423" y="205599"/>
            <a:ext cx="20828001" cy="1006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pPr/>
              <a:t>‹#›</a:t>
            </a:fld>
            <a:endParaRPr/>
          </a:p>
        </p:txBody>
      </p:sp>
      <p:sp>
        <p:nvSpPr>
          <p:cNvPr id="6" name="TextBox 5"/>
          <p:cNvSpPr txBox="1"/>
          <p:nvPr userDrawn="1"/>
        </p:nvSpPr>
        <p:spPr>
          <a:xfrm>
            <a:off x="2489200" y="12673801"/>
            <a:ext cx="59182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bg1">
                    <a:lumMod val="50000"/>
                  </a:schemeClr>
                </a:solidFill>
                <a:effectLst/>
                <a:uFillTx/>
                <a:latin typeface="Helvetica Neue"/>
                <a:ea typeface="Helvetica Neue"/>
                <a:cs typeface="Helvetica Neue"/>
                <a:sym typeface="Helvetica Neue"/>
              </a:rPr>
              <a:t>DBMS</a:t>
            </a:r>
          </a:p>
        </p:txBody>
      </p:sp>
      <p:sp>
        <p:nvSpPr>
          <p:cNvPr id="7" name="TextBox 6"/>
          <p:cNvSpPr txBox="1"/>
          <p:nvPr userDrawn="1"/>
        </p:nvSpPr>
        <p:spPr>
          <a:xfrm>
            <a:off x="16992600" y="12673801"/>
            <a:ext cx="591820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bg1">
                    <a:lumMod val="50000"/>
                  </a:schemeClr>
                </a:solidFill>
                <a:effectLst/>
                <a:uFillTx/>
                <a:latin typeface="Helvetica Neue"/>
                <a:ea typeface="Helvetica Neue"/>
                <a:cs typeface="Helvetica Neue"/>
                <a:sym typeface="Helvetica Neue"/>
              </a:rPr>
              <a:t>Database Normalization</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1pPr>
      <a:lvl2pPr marL="0" marR="0" indent="4572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2pPr>
      <a:lvl3pPr marL="0" marR="0" indent="9144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3pPr>
      <a:lvl4pPr marL="0" marR="0" indent="13716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4pPr>
      <a:lvl5pPr marL="0" marR="0" indent="18288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5pPr>
      <a:lvl6pPr marL="0" marR="0" indent="22860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6pPr>
      <a:lvl7pPr marL="0" marR="0" indent="27432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7pPr>
      <a:lvl8pPr marL="0" marR="0" indent="32004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8pPr>
      <a:lvl9pPr marL="0" marR="0" indent="3657600" algn="r" defTabSz="825500" latinLnBrk="0">
        <a:lnSpc>
          <a:spcPct val="100000"/>
        </a:lnSpc>
        <a:spcBef>
          <a:spcPts val="0"/>
        </a:spcBef>
        <a:spcAft>
          <a:spcPts val="0"/>
        </a:spcAft>
        <a:buClrTx/>
        <a:buSzTx/>
        <a:buFontTx/>
        <a:buNone/>
        <a:tabLst/>
        <a:defRPr sz="4000" b="1" i="0" u="none" strike="noStrike" cap="none" spc="0" baseline="0">
          <a:solidFill>
            <a:srgbClr val="000000"/>
          </a:solidFill>
          <a:uFillTx/>
          <a:latin typeface="Calibri"/>
          <a:ea typeface="Calibri"/>
          <a:cs typeface="Calibri"/>
          <a:sym typeface="Calibri"/>
        </a:defRPr>
      </a:lvl9pPr>
    </p:titleStyle>
    <p:bodyStyle>
      <a:lvl1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1pPr>
      <a:lvl2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2pPr>
      <a:lvl3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3pPr>
      <a:lvl4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4pPr>
      <a:lvl5pPr marL="0" marR="0" indent="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825500" rtl="0" latinLnBrk="0">
        <a:lnSpc>
          <a:spcPct val="100000"/>
        </a:lnSpc>
        <a:spcBef>
          <a:spcPts val="0"/>
        </a:spcBef>
        <a:spcAft>
          <a:spcPts val="0"/>
        </a:spcAft>
        <a:buClrTx/>
        <a:buSzTx/>
        <a:buFontTx/>
        <a:buNone/>
        <a:tabLst/>
        <a:defRPr sz="5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by…"/>
          <p:cNvSpPr txBox="1"/>
          <p:nvPr/>
        </p:nvSpPr>
        <p:spPr>
          <a:xfrm>
            <a:off x="18357937" y="11410215"/>
            <a:ext cx="3137077" cy="219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400">
                <a:solidFill>
                  <a:srgbClr val="011993"/>
                </a:solidFill>
                <a:latin typeface="Calibri"/>
                <a:ea typeface="Calibri"/>
                <a:cs typeface="Calibri"/>
                <a:sym typeface="Calibri"/>
              </a:defRPr>
            </a:pPr>
            <a:r>
              <a:rPr dirty="0"/>
              <a:t>by</a:t>
            </a:r>
          </a:p>
          <a:p>
            <a:pPr algn="l">
              <a:defRPr sz="3400">
                <a:solidFill>
                  <a:srgbClr val="011993"/>
                </a:solidFill>
                <a:latin typeface="Calibri"/>
                <a:ea typeface="Calibri"/>
                <a:cs typeface="Calibri"/>
                <a:sym typeface="Calibri"/>
              </a:defRPr>
            </a:pPr>
            <a:r>
              <a:rPr dirty="0" err="1"/>
              <a:t>Mr</a:t>
            </a:r>
            <a:r>
              <a:rPr lang="en-IN" dirty="0"/>
              <a:t>s</a:t>
            </a:r>
            <a:r>
              <a:rPr dirty="0"/>
              <a:t>.</a:t>
            </a:r>
            <a:r>
              <a:rPr lang="en-IN" dirty="0" err="1"/>
              <a:t>B.Sharmila</a:t>
            </a:r>
            <a:endParaRPr dirty="0"/>
          </a:p>
          <a:p>
            <a:pPr algn="l">
              <a:defRPr sz="3400">
                <a:solidFill>
                  <a:srgbClr val="011993"/>
                </a:solidFill>
                <a:latin typeface="Calibri"/>
                <a:ea typeface="Calibri"/>
                <a:cs typeface="Calibri"/>
                <a:sym typeface="Calibri"/>
              </a:defRPr>
            </a:pPr>
            <a:r>
              <a:rPr lang="en-IN" dirty="0"/>
              <a:t>Technical trainer</a:t>
            </a:r>
            <a:endParaRPr dirty="0"/>
          </a:p>
          <a:p>
            <a:pPr algn="l">
              <a:defRPr sz="3400">
                <a:solidFill>
                  <a:srgbClr val="011993"/>
                </a:solidFill>
                <a:latin typeface="Calibri"/>
                <a:ea typeface="Calibri"/>
                <a:cs typeface="Calibri"/>
                <a:sym typeface="Calibri"/>
              </a:defRPr>
            </a:pPr>
            <a:endParaRPr dirty="0"/>
          </a:p>
        </p:txBody>
      </p:sp>
      <p:sp>
        <p:nvSpPr>
          <p:cNvPr id="22" name="RATHINAM…"/>
          <p:cNvSpPr txBox="1"/>
          <p:nvPr/>
        </p:nvSpPr>
        <p:spPr>
          <a:xfrm>
            <a:off x="1416014" y="335111"/>
            <a:ext cx="22399679" cy="183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8000">
                <a:solidFill>
                  <a:srgbClr val="011993"/>
                </a:solidFill>
                <a:latin typeface="Calibri"/>
                <a:ea typeface="Calibri"/>
                <a:cs typeface="Calibri"/>
                <a:sym typeface="Calibri"/>
              </a:defRPr>
            </a:pPr>
            <a:r>
              <a:t>RATHINAM </a:t>
            </a:r>
          </a:p>
          <a:p>
            <a:pPr>
              <a:defRPr sz="3800">
                <a:solidFill>
                  <a:srgbClr val="011993"/>
                </a:solidFill>
                <a:latin typeface="Calibri"/>
                <a:ea typeface="Calibri"/>
                <a:cs typeface="Calibri"/>
                <a:sym typeface="Calibri"/>
              </a:defRPr>
            </a:pPr>
            <a:r>
              <a:t>CENTRE OF EXCELLENCE</a:t>
            </a:r>
          </a:p>
        </p:txBody>
      </p:sp>
      <p:sp>
        <p:nvSpPr>
          <p:cNvPr id="23" name="Course Title"/>
          <p:cNvSpPr txBox="1"/>
          <p:nvPr/>
        </p:nvSpPr>
        <p:spPr>
          <a:xfrm>
            <a:off x="698296" y="5838702"/>
            <a:ext cx="23685704" cy="1019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lvl1pPr>
          </a:lstStyle>
          <a:p>
            <a:r>
              <a:rPr lang="en-IN" dirty="0"/>
              <a:t>Database Management System</a:t>
            </a:r>
          </a:p>
        </p:txBody>
      </p:sp>
      <p:sp>
        <p:nvSpPr>
          <p:cNvPr id="7" name="Course Title"/>
          <p:cNvSpPr txBox="1"/>
          <p:nvPr/>
        </p:nvSpPr>
        <p:spPr>
          <a:xfrm>
            <a:off x="850696" y="5991102"/>
            <a:ext cx="23685704" cy="10192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6000"/>
            </a:lvl1pPr>
          </a:lstStyle>
          <a:p>
            <a:endParaRPr lang="en-IN"/>
          </a:p>
        </p:txBody>
      </p:sp>
      <p:sp>
        <p:nvSpPr>
          <p:cNvPr id="8" name="Sub Title"/>
          <p:cNvSpPr txBox="1"/>
          <p:nvPr/>
        </p:nvSpPr>
        <p:spPr>
          <a:xfrm>
            <a:off x="466469" y="7030693"/>
            <a:ext cx="23685704"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500"/>
            </a:lvl1pPr>
          </a:lstStyle>
          <a:p>
            <a:pPr>
              <a:defRPr sz="3800">
                <a:solidFill>
                  <a:srgbClr val="011993"/>
                </a:solidFill>
                <a:latin typeface="Calibri"/>
                <a:ea typeface="Calibri"/>
                <a:cs typeface="Calibri"/>
                <a:sym typeface="Calibri"/>
              </a:defRPr>
            </a:pPr>
            <a:r>
              <a:rPr lang="en-US" sz="5400" dirty="0">
                <a:solidFill>
                  <a:schemeClr val="tx1"/>
                </a:solidFill>
                <a:latin typeface="Arial" pitchFamily="34" charset="0"/>
                <a:cs typeface="Arial" pitchFamily="34" charset="0"/>
              </a:rPr>
              <a:t>Database Normalization</a:t>
            </a:r>
          </a:p>
        </p:txBody>
      </p:sp>
    </p:spTree>
    <p:extLst>
      <p:ext uri="{BB962C8B-B14F-4D97-AF65-F5344CB8AC3E}">
        <p14:creationId xmlns:p14="http://schemas.microsoft.com/office/powerpoint/2010/main" val="184712646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Deletion Anomaly</a:t>
            </a:r>
            <a:endParaRPr sz="4400" dirty="0">
              <a:latin typeface="Arial" pitchFamily="34" charset="0"/>
              <a:cs typeface="Arial" pitchFamily="34" charset="0"/>
            </a:endParaRPr>
          </a:p>
        </p:txBody>
      </p:sp>
      <p:sp>
        <p:nvSpPr>
          <p:cNvPr id="8" name="TextBox 7"/>
          <p:cNvSpPr txBox="1"/>
          <p:nvPr/>
        </p:nvSpPr>
        <p:spPr>
          <a:xfrm>
            <a:off x="6858000" y="3637229"/>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2060"/>
                </a:solidFill>
                <a:effectLst/>
                <a:uFillTx/>
                <a:latin typeface="Arial" panose="020B0604020202020204" pitchFamily="34" charset="0"/>
                <a:cs typeface="Arial" panose="020B0604020202020204" pitchFamily="34" charset="0"/>
                <a:sym typeface="Helvetica Neue"/>
              </a:rPr>
              <a:t>Student Table</a:t>
            </a:r>
          </a:p>
        </p:txBody>
      </p:sp>
      <p:sp>
        <p:nvSpPr>
          <p:cNvPr id="10" name="TextBox 9"/>
          <p:cNvSpPr txBox="1"/>
          <p:nvPr/>
        </p:nvSpPr>
        <p:spPr>
          <a:xfrm>
            <a:off x="1695824" y="11117993"/>
            <a:ext cx="2189846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Loss of related dataset</a:t>
            </a:r>
            <a:r>
              <a:rPr kumimoji="0" lang="en-US" sz="32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when some other data is deleted is called </a:t>
            </a:r>
            <a:r>
              <a:rPr kumimoji="0" lang="en-US" sz="32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DATA DELETION PROBLEM or ANOMALY</a:t>
            </a:r>
            <a:r>
              <a:rPr kumimoji="0" lang="en-US" sz="32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a:t>
            </a:r>
            <a:endParaRPr kumimoji="0" lang="en-US" sz="32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12" name="TextBox 11"/>
          <p:cNvSpPr txBox="1"/>
          <p:nvPr/>
        </p:nvSpPr>
        <p:spPr>
          <a:xfrm>
            <a:off x="1695824" y="1486530"/>
            <a:ext cx="2189846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dirty="0">
                <a:latin typeface="Arial" panose="020B0604020202020204" pitchFamily="34" charset="0"/>
                <a:cs typeface="Arial" panose="020B0604020202020204" pitchFamily="34" charset="0"/>
              </a:rPr>
              <a:t>Now, If we start deleting student information from the table. The branch information is also get deleted simultaneously leading to the loss of branch data.</a:t>
            </a:r>
            <a:endParaRPr kumimoji="0" lang="en-US" sz="3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graphicFrame>
        <p:nvGraphicFramePr>
          <p:cNvPr id="13" name="Table 12"/>
          <p:cNvGraphicFramePr>
            <a:graphicFrameLocks noGrp="1"/>
          </p:cNvGraphicFramePr>
          <p:nvPr/>
        </p:nvGraphicFramePr>
        <p:xfrm>
          <a:off x="4821380" y="4478485"/>
          <a:ext cx="12302840" cy="5381345"/>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94896483"/>
              </p:ext>
            </p:extLst>
          </p:nvPr>
        </p:nvGraphicFramePr>
        <p:xfrm>
          <a:off x="4821380" y="4478485"/>
          <a:ext cx="12302840" cy="4305076"/>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17204520"/>
              </p:ext>
            </p:extLst>
          </p:nvPr>
        </p:nvGraphicFramePr>
        <p:xfrm>
          <a:off x="4821380" y="4461977"/>
          <a:ext cx="12302840" cy="3228807"/>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682079398"/>
              </p:ext>
            </p:extLst>
          </p:nvPr>
        </p:nvGraphicFramePr>
        <p:xfrm>
          <a:off x="4821380" y="4461097"/>
          <a:ext cx="12302840" cy="1716349"/>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0">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8212175" y="7475517"/>
            <a:ext cx="1201892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We have not stored branch information.</a:t>
            </a:r>
          </a:p>
        </p:txBody>
      </p:sp>
      <p:sp>
        <p:nvSpPr>
          <p:cNvPr id="4" name="Up Arrow 3"/>
          <p:cNvSpPr/>
          <p:nvPr/>
        </p:nvSpPr>
        <p:spPr>
          <a:xfrm>
            <a:off x="12872450" y="6323713"/>
            <a:ext cx="484632" cy="978408"/>
          </a:xfrm>
          <a:prstGeom prst="upArrow">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7427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err="1">
                <a:solidFill>
                  <a:srgbClr val="011993"/>
                </a:solidFill>
                <a:latin typeface="Arial" pitchFamily="34" charset="0"/>
                <a:cs typeface="Arial" pitchFamily="34" charset="0"/>
              </a:rPr>
              <a:t>Updation</a:t>
            </a:r>
            <a:r>
              <a:rPr lang="en-US" sz="4400" dirty="0">
                <a:solidFill>
                  <a:srgbClr val="011993"/>
                </a:solidFill>
                <a:latin typeface="Arial" pitchFamily="34" charset="0"/>
                <a:cs typeface="Arial" pitchFamily="34" charset="0"/>
              </a:rPr>
              <a:t> Anomaly</a:t>
            </a:r>
            <a:endParaRPr sz="4400" dirty="0">
              <a:latin typeface="Arial" pitchFamily="34" charset="0"/>
              <a:cs typeface="Arial" pitchFamily="34" charset="0"/>
            </a:endParaRPr>
          </a:p>
        </p:txBody>
      </p:sp>
      <p:sp>
        <p:nvSpPr>
          <p:cNvPr id="8" name="TextBox 7"/>
          <p:cNvSpPr txBox="1"/>
          <p:nvPr/>
        </p:nvSpPr>
        <p:spPr>
          <a:xfrm>
            <a:off x="6802582" y="2897664"/>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2060"/>
                </a:solidFill>
                <a:effectLst/>
                <a:uFillTx/>
                <a:latin typeface="Arial" panose="020B0604020202020204" pitchFamily="34" charset="0"/>
                <a:cs typeface="Arial" panose="020B0604020202020204" pitchFamily="34" charset="0"/>
                <a:sym typeface="Helvetica Neue"/>
              </a:rPr>
              <a:t>Student Table</a:t>
            </a:r>
          </a:p>
        </p:txBody>
      </p:sp>
      <p:sp>
        <p:nvSpPr>
          <p:cNvPr id="10" name="TextBox 9"/>
          <p:cNvSpPr txBox="1"/>
          <p:nvPr/>
        </p:nvSpPr>
        <p:spPr>
          <a:xfrm>
            <a:off x="1695824" y="9825333"/>
            <a:ext cx="21898468"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While </a:t>
            </a:r>
            <a:r>
              <a:rPr kumimoji="0" lang="en-US" sz="40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updating</a:t>
            </a: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the data,</a:t>
            </a:r>
            <a:r>
              <a:rPr kumimoji="0" lang="en-US" sz="40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if you missed to update a record then that will leads to inconsistent of data.</a:t>
            </a: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0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Data Redundancy can also leads to inconsistent of data as a result of </a:t>
            </a:r>
            <a:r>
              <a:rPr kumimoji="0" lang="en-US" sz="4000" b="1"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Neue"/>
              </a:rPr>
              <a:t>updation</a:t>
            </a: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Anomaly.</a:t>
            </a:r>
          </a:p>
        </p:txBody>
      </p:sp>
      <p:sp>
        <p:nvSpPr>
          <p:cNvPr id="12" name="TextBox 11"/>
          <p:cNvSpPr txBox="1"/>
          <p:nvPr/>
        </p:nvSpPr>
        <p:spPr>
          <a:xfrm>
            <a:off x="1695824" y="1792132"/>
            <a:ext cx="218984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Now</a:t>
            </a:r>
            <a:r>
              <a:rPr kumimoji="0" lang="en-US" sz="36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,let’s say HOD X leaves and Y joined as a new HOD.</a:t>
            </a:r>
            <a:endParaRPr kumimoji="0" lang="en-US" sz="3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graphicFrame>
        <p:nvGraphicFramePr>
          <p:cNvPr id="15" name="Table 14"/>
          <p:cNvGraphicFramePr>
            <a:graphicFrameLocks noGrp="1"/>
          </p:cNvGraphicFramePr>
          <p:nvPr>
            <p:extLst>
              <p:ext uri="{D42A27DB-BD31-4B8C-83A1-F6EECF244321}">
                <p14:modId xmlns:p14="http://schemas.microsoft.com/office/powerpoint/2010/main" val="443497276"/>
              </p:ext>
            </p:extLst>
          </p:nvPr>
        </p:nvGraphicFramePr>
        <p:xfrm>
          <a:off x="4988990" y="3744424"/>
          <a:ext cx="12302840" cy="5498594"/>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tc>
                  <a:txBody>
                    <a:bodyPr/>
                    <a:lstStyle/>
                    <a:p>
                      <a:r>
                        <a:rPr lang="en-US" sz="3600" strike="sngStrike" dirty="0"/>
                        <a:t>X </a:t>
                      </a:r>
                      <a:r>
                        <a:rPr lang="en-US" sz="3600" strike="noStrike" dirty="0">
                          <a:solidFill>
                            <a:srgbClr val="FF0000"/>
                          </a:solidFill>
                        </a:rPr>
                        <a:t>Y</a:t>
                      </a:r>
                      <a:endParaRPr lang="en-US" sz="3600" strike="noStrike" dirty="0">
                        <a:solidFill>
                          <a:srgbClr val="FF0000"/>
                        </a:solidFill>
                        <a:latin typeface="Arial" panose="020B0604020202020204" pitchFamily="34" charset="0"/>
                        <a:cs typeface="Arial" panose="020B0604020202020204" pitchFamily="34" charset="0"/>
                      </a:endParaRPr>
                    </a:p>
                  </a:txBody>
                  <a:tcPr/>
                </a:tc>
                <a:tc>
                  <a:txBody>
                    <a:bodyPr/>
                    <a:lstStyle/>
                    <a:p>
                      <a:r>
                        <a:rPr lang="en-US" sz="3600" dirty="0"/>
                        <a:t>12345</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t>2</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BBB</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tc>
                  <a:txBody>
                    <a:bodyPr/>
                    <a:lstStyle/>
                    <a:p>
                      <a:r>
                        <a:rPr lang="en-US" sz="3600" strike="sngStrike" dirty="0"/>
                        <a:t>X </a:t>
                      </a:r>
                      <a:r>
                        <a:rPr lang="en-US" sz="3600" strike="noStrike" dirty="0">
                          <a:solidFill>
                            <a:srgbClr val="FF0000"/>
                          </a:solidFill>
                        </a:rPr>
                        <a:t>Y</a:t>
                      </a:r>
                      <a:endParaRPr lang="en-US" sz="3600" strike="noStrike" dirty="0">
                        <a:solidFill>
                          <a:srgbClr val="FF0000"/>
                        </a:solidFill>
                        <a:latin typeface="Arial" panose="020B0604020202020204" pitchFamily="34" charset="0"/>
                        <a:cs typeface="Arial" panose="020B0604020202020204" pitchFamily="34" charset="0"/>
                      </a:endParaRPr>
                    </a:p>
                  </a:txBody>
                  <a:tcPr/>
                </a:tc>
                <a:tc>
                  <a:txBody>
                    <a:bodyPr/>
                    <a:lstStyle/>
                    <a:p>
                      <a:r>
                        <a:rPr lang="en-US" sz="3600" dirty="0"/>
                        <a:t>12345</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1076269">
                <a:tc>
                  <a:txBody>
                    <a:bodyPr/>
                    <a:lstStyle/>
                    <a:p>
                      <a:r>
                        <a:rPr lang="en-US" sz="3600" dirty="0"/>
                        <a:t>3</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CCC</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sz="3600" strike="sngStrike" dirty="0"/>
                        <a:t>X </a:t>
                      </a:r>
                      <a:r>
                        <a:rPr lang="en-US" sz="3600" strike="noStrike" dirty="0">
                          <a:solidFill>
                            <a:srgbClr val="FF0000"/>
                          </a:solidFill>
                        </a:rPr>
                        <a:t>Y</a:t>
                      </a:r>
                    </a:p>
                    <a:p>
                      <a:endParaRPr lang="en-US" sz="3600" strike="sngStrike" dirty="0">
                        <a:solidFill>
                          <a:srgbClr val="FF0000"/>
                        </a:solidFill>
                        <a:latin typeface="Arial" panose="020B0604020202020204" pitchFamily="34" charset="0"/>
                        <a:cs typeface="Arial" panose="020B0604020202020204" pitchFamily="34" charset="0"/>
                      </a:endParaRPr>
                    </a:p>
                  </a:txBody>
                  <a:tcPr/>
                </a:tc>
                <a:tc>
                  <a:txBody>
                    <a:bodyPr/>
                    <a:lstStyle/>
                    <a:p>
                      <a:r>
                        <a:rPr lang="en-US" sz="3600" dirty="0"/>
                        <a:t>12345</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1076269">
                <a:tc>
                  <a:txBody>
                    <a:bodyPr/>
                    <a:lstStyle/>
                    <a:p>
                      <a:r>
                        <a:rPr lang="en-US" sz="3600" dirty="0"/>
                        <a:t>4</a:t>
                      </a:r>
                      <a:endParaRPr lang="en-US" sz="3600" dirty="0">
                        <a:latin typeface="Arial" panose="020B0604020202020204" pitchFamily="34" charset="0"/>
                        <a:cs typeface="Arial" panose="020B0604020202020204" pitchFamily="34" charset="0"/>
                      </a:endParaRPr>
                    </a:p>
                  </a:txBody>
                  <a:tcPr/>
                </a:tc>
                <a:tc>
                  <a:txBody>
                    <a:bodyPr/>
                    <a:lstStyle/>
                    <a:p>
                      <a:r>
                        <a:rPr lang="en-US" sz="3600" dirty="0"/>
                        <a:t>DDD</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tc>
                  <a:txBody>
                    <a:bodyPr/>
                    <a:lstStyle/>
                    <a:p>
                      <a:r>
                        <a:rPr lang="en-US" sz="3600" strike="sngStrike" dirty="0"/>
                        <a:t>X </a:t>
                      </a:r>
                      <a:r>
                        <a:rPr lang="en-US" sz="3600" strike="noStrike" dirty="0">
                          <a:solidFill>
                            <a:srgbClr val="FF0000"/>
                          </a:solidFill>
                        </a:rPr>
                        <a:t>Y</a:t>
                      </a:r>
                      <a:endParaRPr lang="en-US" sz="3600" strike="noStrike" dirty="0">
                        <a:solidFill>
                          <a:srgbClr val="FF0000"/>
                        </a:solidFill>
                        <a:latin typeface="Arial" panose="020B0604020202020204" pitchFamily="34" charset="0"/>
                        <a:cs typeface="Arial" panose="020B0604020202020204" pitchFamily="34" charset="0"/>
                      </a:endParaRPr>
                    </a:p>
                  </a:txBody>
                  <a:tcPr/>
                </a:tc>
                <a:tc>
                  <a:txBody>
                    <a:bodyPr/>
                    <a:lstStyle/>
                    <a:p>
                      <a:r>
                        <a:rPr lang="en-US" sz="3600" dirty="0"/>
                        <a:t>12345</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1424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Normalization</a:t>
            </a:r>
            <a:endParaRPr sz="4400" dirty="0">
              <a:latin typeface="Arial" pitchFamily="34" charset="0"/>
              <a:cs typeface="Arial" pitchFamily="34" charset="0"/>
            </a:endParaRPr>
          </a:p>
        </p:txBody>
      </p:sp>
      <p:sp>
        <p:nvSpPr>
          <p:cNvPr id="2" name="TextBox 1"/>
          <p:cNvSpPr txBox="1"/>
          <p:nvPr/>
        </p:nvSpPr>
        <p:spPr>
          <a:xfrm>
            <a:off x="4239491" y="4059040"/>
            <a:ext cx="1607127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How Normalization solves this problems?</a:t>
            </a:r>
          </a:p>
        </p:txBody>
      </p:sp>
    </p:spTree>
    <p:extLst>
      <p:ext uri="{BB962C8B-B14F-4D97-AF65-F5344CB8AC3E}">
        <p14:creationId xmlns:p14="http://schemas.microsoft.com/office/powerpoint/2010/main" val="33976372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Normalization</a:t>
            </a:r>
            <a:endParaRPr sz="4400" dirty="0">
              <a:latin typeface="Arial" pitchFamily="34" charset="0"/>
              <a:cs typeface="Arial" pitchFamily="34" charset="0"/>
            </a:endParaRPr>
          </a:p>
        </p:txBody>
      </p:sp>
      <p:sp>
        <p:nvSpPr>
          <p:cNvPr id="8" name="TextBox 7"/>
          <p:cNvSpPr txBox="1"/>
          <p:nvPr/>
        </p:nvSpPr>
        <p:spPr>
          <a:xfrm>
            <a:off x="3325091" y="10875475"/>
            <a:ext cx="1842654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Student</a:t>
            </a:r>
            <a:r>
              <a:rPr kumimoji="0" lang="en-US" sz="60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Table = </a:t>
            </a:r>
            <a:r>
              <a:rPr kumimoji="0" lang="en-US" sz="6000" b="1" i="0" u="none" strike="noStrike" cap="none" spc="0" normalizeH="0" dirty="0">
                <a:ln>
                  <a:noFill/>
                </a:ln>
                <a:solidFill>
                  <a:srgbClr val="FFC000"/>
                </a:solidFill>
                <a:effectLst/>
                <a:uFillTx/>
                <a:latin typeface="Arial" panose="020B0604020202020204" pitchFamily="34" charset="0"/>
                <a:cs typeface="Arial" panose="020B0604020202020204" pitchFamily="34" charset="0"/>
                <a:sym typeface="Helvetica Neue"/>
              </a:rPr>
              <a:t>Student table </a:t>
            </a:r>
            <a:r>
              <a:rPr kumimoji="0" lang="en-US" sz="60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t>
            </a:r>
            <a:r>
              <a:rPr kumimoji="0" lang="en-US" sz="6000" b="1" i="0" u="none" strike="noStrike" cap="none" spc="0" normalizeH="0" dirty="0">
                <a:ln>
                  <a:noFill/>
                </a:ln>
                <a:solidFill>
                  <a:srgbClr val="FFC000"/>
                </a:solidFill>
                <a:effectLst/>
                <a:uFillTx/>
                <a:latin typeface="Arial" panose="020B0604020202020204" pitchFamily="34" charset="0"/>
                <a:cs typeface="Arial" panose="020B0604020202020204" pitchFamily="34" charset="0"/>
                <a:sym typeface="Helvetica Neue"/>
              </a:rPr>
              <a:t>Branch Table</a:t>
            </a:r>
            <a:endParaRPr kumimoji="0" lang="en-US" sz="6000" b="1" i="0" u="none" strike="noStrike" cap="none" spc="0" normalizeH="0" baseline="0" dirty="0">
              <a:ln>
                <a:noFill/>
              </a:ln>
              <a:solidFill>
                <a:srgbClr val="FFC000"/>
              </a:solidFill>
              <a:effectLst/>
              <a:uFillTx/>
              <a:latin typeface="Arial" panose="020B0604020202020204" pitchFamily="34" charset="0"/>
              <a:cs typeface="Arial" panose="020B0604020202020204" pitchFamily="34" charset="0"/>
              <a:sym typeface="Helvetica Neue"/>
            </a:endParaRPr>
          </a:p>
        </p:txBody>
      </p:sp>
      <p:graphicFrame>
        <p:nvGraphicFramePr>
          <p:cNvPr id="5" name="Table 4"/>
          <p:cNvGraphicFramePr>
            <a:graphicFrameLocks noGrp="1"/>
          </p:cNvGraphicFramePr>
          <p:nvPr>
            <p:extLst>
              <p:ext uri="{D42A27DB-BD31-4B8C-83A1-F6EECF244321}">
                <p14:modId xmlns:p14="http://schemas.microsoft.com/office/powerpoint/2010/main" val="3548004667"/>
              </p:ext>
            </p:extLst>
          </p:nvPr>
        </p:nvGraphicFramePr>
        <p:xfrm>
          <a:off x="6706955" y="1450332"/>
          <a:ext cx="8837845" cy="3111777"/>
        </p:xfrm>
        <a:graphic>
          <a:graphicData uri="http://schemas.openxmlformats.org/drawingml/2006/table">
            <a:tbl>
              <a:tblPr firstRow="1" bandRow="1">
                <a:tableStyleId>{5C22544A-7EE6-4342-B048-85BDC9FD1C3A}</a:tableStyleId>
              </a:tblPr>
              <a:tblGrid>
                <a:gridCol w="1767569">
                  <a:extLst>
                    <a:ext uri="{9D8B030D-6E8A-4147-A177-3AD203B41FA5}">
                      <a16:colId xmlns:a16="http://schemas.microsoft.com/office/drawing/2014/main" val="20000"/>
                    </a:ext>
                  </a:extLst>
                </a:gridCol>
                <a:gridCol w="1815341">
                  <a:extLst>
                    <a:ext uri="{9D8B030D-6E8A-4147-A177-3AD203B41FA5}">
                      <a16:colId xmlns:a16="http://schemas.microsoft.com/office/drawing/2014/main" val="20001"/>
                    </a:ext>
                  </a:extLst>
                </a:gridCol>
                <a:gridCol w="1719797">
                  <a:extLst>
                    <a:ext uri="{9D8B030D-6E8A-4147-A177-3AD203B41FA5}">
                      <a16:colId xmlns:a16="http://schemas.microsoft.com/office/drawing/2014/main" val="20002"/>
                    </a:ext>
                  </a:extLst>
                </a:gridCol>
                <a:gridCol w="1767569">
                  <a:extLst>
                    <a:ext uri="{9D8B030D-6E8A-4147-A177-3AD203B41FA5}">
                      <a16:colId xmlns:a16="http://schemas.microsoft.com/office/drawing/2014/main" val="20003"/>
                    </a:ext>
                  </a:extLst>
                </a:gridCol>
                <a:gridCol w="1767569">
                  <a:extLst>
                    <a:ext uri="{9D8B030D-6E8A-4147-A177-3AD203B41FA5}">
                      <a16:colId xmlns:a16="http://schemas.microsoft.com/office/drawing/2014/main" val="20004"/>
                    </a:ext>
                  </a:extLst>
                </a:gridCol>
              </a:tblGrid>
              <a:tr h="1277173">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834604">
                <a:tc gridSpan="5">
                  <a:txBody>
                    <a:bodyPr/>
                    <a:lstStyle/>
                    <a:p>
                      <a:r>
                        <a:rPr lang="en-US" sz="3600" dirty="0">
                          <a:latin typeface="Arial" panose="020B0604020202020204" pitchFamily="34" charset="0"/>
                          <a:cs typeface="Arial" panose="020B0604020202020204" pitchFamily="34" charset="0"/>
                        </a:rPr>
                        <a:t>OLD STUDENT TABLE</a:t>
                      </a:r>
                    </a:p>
                  </a:txBody>
                  <a:tcPr/>
                </a:tc>
                <a:tc hMerge="1">
                  <a:txBody>
                    <a:bodyPr/>
                    <a:lstStyle/>
                    <a:p>
                      <a:endParaRPr lang="en-US" sz="3600" dirty="0">
                        <a:latin typeface="Arial" panose="020B0604020202020204" pitchFamily="34" charset="0"/>
                        <a:cs typeface="Arial" panose="020B0604020202020204" pitchFamily="34" charset="0"/>
                      </a:endParaRPr>
                    </a:p>
                  </a:txBody>
                  <a:tcPr/>
                </a:tc>
                <a:tc hMerge="1">
                  <a:txBody>
                    <a:bodyPr/>
                    <a:lstStyle/>
                    <a:p>
                      <a:endParaRPr lang="en-US" sz="3600" dirty="0">
                        <a:latin typeface="Arial" panose="020B0604020202020204" pitchFamily="34" charset="0"/>
                        <a:cs typeface="Arial" panose="020B0604020202020204" pitchFamily="34" charset="0"/>
                      </a:endParaRPr>
                    </a:p>
                  </a:txBody>
                  <a:tcPr/>
                </a:tc>
                <a:tc hMerge="1">
                  <a:txBody>
                    <a:bodyPr/>
                    <a:lstStyle/>
                    <a:p>
                      <a:endParaRPr lang="en-US" sz="3600" strike="noStrike" dirty="0">
                        <a:solidFill>
                          <a:srgbClr val="FF0000"/>
                        </a:solidFill>
                        <a:latin typeface="Arial" panose="020B0604020202020204" pitchFamily="34" charset="0"/>
                        <a:cs typeface="Arial" panose="020B0604020202020204" pitchFamily="34" charset="0"/>
                      </a:endParaRPr>
                    </a:p>
                  </a:txBody>
                  <a:tcPr/>
                </a:tc>
                <a:tc hMerge="1">
                  <a:txBody>
                    <a:bodyPr/>
                    <a:lstStyle/>
                    <a:p>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60994293"/>
              </p:ext>
            </p:extLst>
          </p:nvPr>
        </p:nvGraphicFramePr>
        <p:xfrm>
          <a:off x="2744553" y="6442401"/>
          <a:ext cx="5956103" cy="3233605"/>
        </p:xfrm>
        <a:graphic>
          <a:graphicData uri="http://schemas.openxmlformats.org/drawingml/2006/table">
            <a:tbl>
              <a:tblPr firstRow="1" bandRow="1">
                <a:tableStyleId>{5C22544A-7EE6-4342-B048-85BDC9FD1C3A}</a:tableStyleId>
              </a:tblPr>
              <a:tblGrid>
                <a:gridCol w="2107600">
                  <a:extLst>
                    <a:ext uri="{9D8B030D-6E8A-4147-A177-3AD203B41FA5}">
                      <a16:colId xmlns:a16="http://schemas.microsoft.com/office/drawing/2014/main" val="20000"/>
                    </a:ext>
                  </a:extLst>
                </a:gridCol>
                <a:gridCol w="1916794">
                  <a:extLst>
                    <a:ext uri="{9D8B030D-6E8A-4147-A177-3AD203B41FA5}">
                      <a16:colId xmlns:a16="http://schemas.microsoft.com/office/drawing/2014/main" val="20001"/>
                    </a:ext>
                  </a:extLst>
                </a:gridCol>
                <a:gridCol w="1931709">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152538">
                <a:tc gridSpan="3">
                  <a:txBody>
                    <a:bodyPr/>
                    <a:lstStyle/>
                    <a:p>
                      <a:r>
                        <a:rPr lang="en-US" sz="3600" dirty="0">
                          <a:latin typeface="Arial" panose="020B0604020202020204" pitchFamily="34" charset="0"/>
                          <a:cs typeface="Arial" panose="020B0604020202020204" pitchFamily="34" charset="0"/>
                        </a:rPr>
                        <a:t>NEW STUDENT TABLE</a:t>
                      </a:r>
                    </a:p>
                  </a:txBody>
                  <a:tcPr/>
                </a:tc>
                <a:tc hMerge="1">
                  <a:txBody>
                    <a:bodyPr/>
                    <a:lstStyle/>
                    <a:p>
                      <a:endParaRPr lang="en-US" sz="3600" dirty="0">
                        <a:latin typeface="Arial" panose="020B0604020202020204" pitchFamily="34" charset="0"/>
                        <a:cs typeface="Arial" panose="020B0604020202020204" pitchFamily="34" charset="0"/>
                      </a:endParaRPr>
                    </a:p>
                  </a:txBody>
                  <a:tcPr/>
                </a:tc>
                <a:tc hMerge="1">
                  <a:txBody>
                    <a:bodyPr/>
                    <a:lstStyle/>
                    <a:p>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45727509"/>
              </p:ext>
            </p:extLst>
          </p:nvPr>
        </p:nvGraphicFramePr>
        <p:xfrm>
          <a:off x="13771420" y="6334748"/>
          <a:ext cx="6483926" cy="3341258"/>
        </p:xfrm>
        <a:graphic>
          <a:graphicData uri="http://schemas.openxmlformats.org/drawingml/2006/table">
            <a:tbl>
              <a:tblPr firstRow="1" bandRow="1">
                <a:tableStyleId>{5C22544A-7EE6-4342-B048-85BDC9FD1C3A}</a:tableStyleId>
              </a:tblPr>
              <a:tblGrid>
                <a:gridCol w="2294373">
                  <a:extLst>
                    <a:ext uri="{9D8B030D-6E8A-4147-A177-3AD203B41FA5}">
                      <a16:colId xmlns:a16="http://schemas.microsoft.com/office/drawing/2014/main" val="20000"/>
                    </a:ext>
                  </a:extLst>
                </a:gridCol>
                <a:gridCol w="2086659">
                  <a:extLst>
                    <a:ext uri="{9D8B030D-6E8A-4147-A177-3AD203B41FA5}">
                      <a16:colId xmlns:a16="http://schemas.microsoft.com/office/drawing/2014/main" val="20001"/>
                    </a:ext>
                  </a:extLst>
                </a:gridCol>
                <a:gridCol w="2102894">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2152538">
                <a:tc gridSpan="3">
                  <a:txBody>
                    <a:bodyPr/>
                    <a:lstStyle/>
                    <a:p>
                      <a:r>
                        <a:rPr lang="en-US" sz="3600" dirty="0">
                          <a:latin typeface="Arial" panose="020B0604020202020204" pitchFamily="34" charset="0"/>
                          <a:cs typeface="Arial" panose="020B0604020202020204" pitchFamily="34" charset="0"/>
                        </a:rPr>
                        <a:t>NEW BRANCH</a:t>
                      </a:r>
                      <a:r>
                        <a:rPr lang="en-US" sz="3600" baseline="0" dirty="0">
                          <a:latin typeface="Arial" panose="020B0604020202020204" pitchFamily="34" charset="0"/>
                          <a:cs typeface="Arial" panose="020B0604020202020204" pitchFamily="34" charset="0"/>
                        </a:rPr>
                        <a:t> TABLE</a:t>
                      </a:r>
                      <a:endParaRPr lang="en-US" sz="3600" dirty="0">
                        <a:latin typeface="Arial" panose="020B0604020202020204" pitchFamily="34" charset="0"/>
                        <a:cs typeface="Arial" panose="020B0604020202020204" pitchFamily="34" charset="0"/>
                      </a:endParaRPr>
                    </a:p>
                  </a:txBody>
                  <a:tcPr/>
                </a:tc>
                <a:tc hMerge="1">
                  <a:txBody>
                    <a:bodyPr/>
                    <a:lstStyle/>
                    <a:p>
                      <a:endParaRPr lang="en-US" sz="3600" dirty="0">
                        <a:latin typeface="Arial" panose="020B0604020202020204" pitchFamily="34" charset="0"/>
                        <a:cs typeface="Arial" panose="020B0604020202020204" pitchFamily="34" charset="0"/>
                      </a:endParaRPr>
                    </a:p>
                  </a:txBody>
                  <a:tcPr/>
                </a:tc>
                <a:tc hMerge="1">
                  <a:txBody>
                    <a:bodyPr/>
                    <a:lstStyle/>
                    <a:p>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
        <p:nvSpPr>
          <p:cNvPr id="4" name="Up Arrow 3"/>
          <p:cNvSpPr/>
          <p:nvPr/>
        </p:nvSpPr>
        <p:spPr>
          <a:xfrm rot="14042128" flipH="1">
            <a:off x="6706955" y="4714137"/>
            <a:ext cx="1108364" cy="1468582"/>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Up Arrow 9"/>
          <p:cNvSpPr/>
          <p:nvPr/>
        </p:nvSpPr>
        <p:spPr>
          <a:xfrm rot="7624926" flipH="1">
            <a:off x="13217238" y="4719213"/>
            <a:ext cx="1108364" cy="1468582"/>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326839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Normalization</a:t>
            </a:r>
            <a:endParaRPr sz="4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20934084"/>
              </p:ext>
            </p:extLst>
          </p:nvPr>
        </p:nvGraphicFramePr>
        <p:xfrm>
          <a:off x="3408220" y="3175911"/>
          <a:ext cx="7311215" cy="3233605"/>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Y</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endParaRPr lang="en-US" sz="3600" dirty="0">
                        <a:latin typeface="Arial" panose="020B0604020202020204" pitchFamily="34" charset="0"/>
                        <a:cs typeface="Arial" panose="020B0604020202020204" pitchFamily="34" charset="0"/>
                      </a:endParaRPr>
                    </a:p>
                  </a:txBody>
                  <a:tcPr/>
                </a:tc>
                <a:tc>
                  <a:txBody>
                    <a:bodyPr/>
                    <a:lstStyle/>
                    <a:p>
                      <a:endParaRPr lang="en-US" sz="3600" dirty="0">
                        <a:latin typeface="Arial" panose="020B0604020202020204" pitchFamily="34" charset="0"/>
                        <a:cs typeface="Arial" panose="020B0604020202020204" pitchFamily="34" charset="0"/>
                      </a:endParaRPr>
                    </a:p>
                  </a:txBody>
                  <a:tcPr/>
                </a:tc>
                <a:tc>
                  <a:txBody>
                    <a:bodyPr/>
                    <a:lstStyle/>
                    <a:p>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3768436" y="1962308"/>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Branch / Department</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 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6" name="Table 5"/>
          <p:cNvGraphicFramePr>
            <a:graphicFrameLocks noGrp="1"/>
          </p:cNvGraphicFramePr>
          <p:nvPr>
            <p:extLst>
              <p:ext uri="{D42A27DB-BD31-4B8C-83A1-F6EECF244321}">
                <p14:modId xmlns:p14="http://schemas.microsoft.com/office/powerpoint/2010/main" val="820257896"/>
              </p:ext>
            </p:extLst>
          </p:nvPr>
        </p:nvGraphicFramePr>
        <p:xfrm>
          <a:off x="12288984" y="3175911"/>
          <a:ext cx="7311215" cy="5386143"/>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bl>
          </a:graphicData>
        </a:graphic>
      </p:graphicFrame>
      <p:sp>
        <p:nvSpPr>
          <p:cNvPr id="7" name="TextBox 6"/>
          <p:cNvSpPr txBox="1"/>
          <p:nvPr/>
        </p:nvSpPr>
        <p:spPr>
          <a:xfrm>
            <a:off x="12827318" y="1939637"/>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Student </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TextBox 7"/>
          <p:cNvSpPr txBox="1"/>
          <p:nvPr/>
        </p:nvSpPr>
        <p:spPr>
          <a:xfrm>
            <a:off x="1967345" y="9407078"/>
            <a:ext cx="20975782"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Normalization is </a:t>
            </a:r>
            <a:r>
              <a:rPr kumimoji="0" lang="en-US" sz="4400" b="1" i="0" u="none" strike="noStrike" cap="none" spc="0" normalizeH="0" baseline="0" dirty="0">
                <a:ln>
                  <a:noFill/>
                </a:ln>
                <a:solidFill>
                  <a:schemeClr val="accent5">
                    <a:lumMod val="75000"/>
                  </a:schemeClr>
                </a:solidFill>
                <a:effectLst/>
                <a:uFillTx/>
                <a:latin typeface="Arial" panose="020B0604020202020204" pitchFamily="34" charset="0"/>
                <a:cs typeface="Arial" panose="020B0604020202020204" pitchFamily="34" charset="0"/>
                <a:sym typeface="Helvetica Neue"/>
              </a:rPr>
              <a:t>not eliminating</a:t>
            </a:r>
            <a:r>
              <a:rPr kumimoji="0" lang="en-US" sz="4400" b="1" i="0" u="none" strike="noStrike" cap="none" spc="0" normalizeH="0" dirty="0">
                <a:ln>
                  <a:noFill/>
                </a:ln>
                <a:solidFill>
                  <a:schemeClr val="accent5">
                    <a:lumMod val="75000"/>
                  </a:schemeClr>
                </a:solidFill>
                <a:effectLst/>
                <a:uFillTx/>
                <a:latin typeface="Arial" panose="020B0604020202020204" pitchFamily="34" charset="0"/>
                <a:cs typeface="Arial" panose="020B0604020202020204" pitchFamily="34" charset="0"/>
                <a:sym typeface="Helvetica Neue"/>
              </a:rPr>
              <a:t> the data redundancy.</a:t>
            </a: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4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400" baseline="0" dirty="0">
                <a:latin typeface="Arial" panose="020B0604020202020204" pitchFamily="34" charset="0"/>
                <a:cs typeface="Arial" panose="020B0604020202020204" pitchFamily="34" charset="0"/>
              </a:rPr>
              <a:t>Normalization</a:t>
            </a:r>
            <a:r>
              <a:rPr lang="en-US" sz="4400" dirty="0">
                <a:latin typeface="Arial" panose="020B0604020202020204" pitchFamily="34" charset="0"/>
                <a:cs typeface="Arial" panose="020B0604020202020204" pitchFamily="34" charset="0"/>
              </a:rPr>
              <a:t> is </a:t>
            </a:r>
            <a:r>
              <a:rPr lang="en-US" sz="4400" dirty="0">
                <a:solidFill>
                  <a:srgbClr val="00B050"/>
                </a:solidFill>
                <a:latin typeface="Arial" panose="020B0604020202020204" pitchFamily="34" charset="0"/>
                <a:cs typeface="Arial" panose="020B0604020202020204" pitchFamily="34" charset="0"/>
              </a:rPr>
              <a:t>minimizing the data redundancy</a:t>
            </a:r>
            <a:endParaRPr kumimoji="0" lang="en-US" sz="4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5081584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Normalization</a:t>
            </a:r>
            <a:endParaRPr sz="4400" dirty="0">
              <a:latin typeface="Arial" pitchFamily="34" charset="0"/>
              <a:cs typeface="Arial" pitchFamily="34" charset="0"/>
            </a:endParaRPr>
          </a:p>
        </p:txBody>
      </p:sp>
      <p:sp>
        <p:nvSpPr>
          <p:cNvPr id="8" name="TextBox 7"/>
          <p:cNvSpPr txBox="1"/>
          <p:nvPr/>
        </p:nvSpPr>
        <p:spPr>
          <a:xfrm>
            <a:off x="3118538" y="2141204"/>
            <a:ext cx="2097578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4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Less Redundancy              fewer problems in data insertion, </a:t>
            </a:r>
            <a:r>
              <a:rPr kumimoji="0" lang="en-US" sz="4400" b="1" i="0" u="none" strike="noStrike" cap="none" spc="0" normalizeH="0" dirty="0" err="1">
                <a:ln>
                  <a:noFill/>
                </a:ln>
                <a:solidFill>
                  <a:srgbClr val="000000"/>
                </a:solidFill>
                <a:effectLst/>
                <a:uFillTx/>
                <a:latin typeface="Arial" panose="020B0604020202020204" pitchFamily="34" charset="0"/>
                <a:cs typeface="Arial" panose="020B0604020202020204" pitchFamily="34" charset="0"/>
                <a:sym typeface="Helvetica Neue"/>
              </a:rPr>
              <a:t>updation</a:t>
            </a:r>
            <a:r>
              <a:rPr kumimoji="0" lang="en-US" sz="44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and deletion.</a:t>
            </a:r>
          </a:p>
        </p:txBody>
      </p:sp>
      <p:sp>
        <p:nvSpPr>
          <p:cNvPr id="2" name="Right Arrow 1"/>
          <p:cNvSpPr/>
          <p:nvPr/>
        </p:nvSpPr>
        <p:spPr>
          <a:xfrm>
            <a:off x="9058027" y="2384976"/>
            <a:ext cx="978408" cy="484632"/>
          </a:xfrm>
          <a:prstGeom prst="rightArrow">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aphicFrame>
        <p:nvGraphicFramePr>
          <p:cNvPr id="10" name="Table 9"/>
          <p:cNvGraphicFramePr>
            <a:graphicFrameLocks noGrp="1"/>
          </p:cNvGraphicFramePr>
          <p:nvPr>
            <p:extLst>
              <p:ext uri="{D42A27DB-BD31-4B8C-83A1-F6EECF244321}">
                <p14:modId xmlns:p14="http://schemas.microsoft.com/office/powerpoint/2010/main" val="2209788734"/>
              </p:ext>
            </p:extLst>
          </p:nvPr>
        </p:nvGraphicFramePr>
        <p:xfrm>
          <a:off x="12840539" y="5082474"/>
          <a:ext cx="7311215" cy="2157336"/>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Y</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3378873" y="4247359"/>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Branch / Department</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 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2" name="Table 11"/>
          <p:cNvGraphicFramePr>
            <a:graphicFrameLocks noGrp="1"/>
          </p:cNvGraphicFramePr>
          <p:nvPr>
            <p:extLst>
              <p:ext uri="{D42A27DB-BD31-4B8C-83A1-F6EECF244321}">
                <p14:modId xmlns:p14="http://schemas.microsoft.com/office/powerpoint/2010/main" val="2015390769"/>
              </p:ext>
            </p:extLst>
          </p:nvPr>
        </p:nvGraphicFramePr>
        <p:xfrm>
          <a:off x="4583863" y="5082474"/>
          <a:ext cx="7311215" cy="5386143"/>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4583863" y="4152652"/>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Student </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1218554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Insertion Anomaly Solved- Normalization</a:t>
            </a:r>
            <a:endParaRPr sz="4400" dirty="0">
              <a:latin typeface="Arial" pitchFamily="34" charset="0"/>
              <a:cs typeface="Arial"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977804055"/>
              </p:ext>
            </p:extLst>
          </p:nvPr>
        </p:nvGraphicFramePr>
        <p:xfrm>
          <a:off x="12840539" y="3468070"/>
          <a:ext cx="7311215" cy="2157336"/>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Y</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3129492" y="2440779"/>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Branch / Department</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 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2" name="Table 11"/>
          <p:cNvGraphicFramePr>
            <a:graphicFrameLocks noGrp="1"/>
          </p:cNvGraphicFramePr>
          <p:nvPr>
            <p:extLst>
              <p:ext uri="{D42A27DB-BD31-4B8C-83A1-F6EECF244321}">
                <p14:modId xmlns:p14="http://schemas.microsoft.com/office/powerpoint/2010/main" val="4044328520"/>
              </p:ext>
            </p:extLst>
          </p:nvPr>
        </p:nvGraphicFramePr>
        <p:xfrm>
          <a:off x="4168227" y="3468070"/>
          <a:ext cx="7311215" cy="5386143"/>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4168227" y="2440780"/>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Student </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4" name="Table 13"/>
          <p:cNvGraphicFramePr>
            <a:graphicFrameLocks noGrp="1"/>
          </p:cNvGraphicFramePr>
          <p:nvPr>
            <p:extLst>
              <p:ext uri="{D42A27DB-BD31-4B8C-83A1-F6EECF244321}">
                <p14:modId xmlns:p14="http://schemas.microsoft.com/office/powerpoint/2010/main" val="2359441528"/>
              </p:ext>
            </p:extLst>
          </p:nvPr>
        </p:nvGraphicFramePr>
        <p:xfrm>
          <a:off x="4168227" y="3468070"/>
          <a:ext cx="7311215" cy="6462412"/>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r h="1076269">
                <a:tc>
                  <a:txBody>
                    <a:bodyPr/>
                    <a:lstStyle/>
                    <a:p>
                      <a:r>
                        <a:rPr lang="en-US" sz="3600" dirty="0">
                          <a:latin typeface="Arial" panose="020B0604020202020204" pitchFamily="34" charset="0"/>
                          <a:cs typeface="Arial" panose="020B0604020202020204" pitchFamily="34" charset="0"/>
                        </a:rPr>
                        <a:t>5</a:t>
                      </a:r>
                    </a:p>
                  </a:txBody>
                  <a:tcPr/>
                </a:tc>
                <a:tc>
                  <a:txBody>
                    <a:bodyPr/>
                    <a:lstStyle/>
                    <a:p>
                      <a:r>
                        <a:rPr lang="en-US" sz="3600" dirty="0">
                          <a:latin typeface="Arial" panose="020B0604020202020204" pitchFamily="34" charset="0"/>
                          <a:cs typeface="Arial" panose="020B0604020202020204" pitchFamily="34" charset="0"/>
                        </a:rPr>
                        <a:t>EEE</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412277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Deletion Anomaly Solved- Normalization</a:t>
            </a:r>
            <a:endParaRPr sz="4400" dirty="0">
              <a:latin typeface="Arial" pitchFamily="34" charset="0"/>
              <a:cs typeface="Arial" pitchFamily="34" charset="0"/>
            </a:endParaRPr>
          </a:p>
        </p:txBody>
      </p:sp>
      <p:graphicFrame>
        <p:nvGraphicFramePr>
          <p:cNvPr id="10" name="Table 9"/>
          <p:cNvGraphicFramePr>
            <a:graphicFrameLocks noGrp="1"/>
          </p:cNvGraphicFramePr>
          <p:nvPr/>
        </p:nvGraphicFramePr>
        <p:xfrm>
          <a:off x="12840539" y="3468070"/>
          <a:ext cx="7311215" cy="2157336"/>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Y</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3129492" y="2440779"/>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Branch / Department</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 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2" name="Table 11"/>
          <p:cNvGraphicFramePr>
            <a:graphicFrameLocks noGrp="1"/>
          </p:cNvGraphicFramePr>
          <p:nvPr>
            <p:extLst>
              <p:ext uri="{D42A27DB-BD31-4B8C-83A1-F6EECF244321}">
                <p14:modId xmlns:p14="http://schemas.microsoft.com/office/powerpoint/2010/main" val="1723836269"/>
              </p:ext>
            </p:extLst>
          </p:nvPr>
        </p:nvGraphicFramePr>
        <p:xfrm>
          <a:off x="4168226" y="3517101"/>
          <a:ext cx="7311215" cy="5386143"/>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4168227" y="2440780"/>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Student </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4" name="Table 13"/>
          <p:cNvGraphicFramePr>
            <a:graphicFrameLocks noGrp="1"/>
          </p:cNvGraphicFramePr>
          <p:nvPr>
            <p:extLst>
              <p:ext uri="{D42A27DB-BD31-4B8C-83A1-F6EECF244321}">
                <p14:modId xmlns:p14="http://schemas.microsoft.com/office/powerpoint/2010/main" val="585121607"/>
              </p:ext>
            </p:extLst>
          </p:nvPr>
        </p:nvGraphicFramePr>
        <p:xfrm>
          <a:off x="4168227" y="3517101"/>
          <a:ext cx="7311215" cy="6462412"/>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r h="1076269">
                <a:tc>
                  <a:txBody>
                    <a:bodyPr/>
                    <a:lstStyle/>
                    <a:p>
                      <a:r>
                        <a:rPr lang="en-US" sz="3600" dirty="0">
                          <a:latin typeface="Arial" panose="020B0604020202020204" pitchFamily="34" charset="0"/>
                          <a:cs typeface="Arial" panose="020B0604020202020204" pitchFamily="34" charset="0"/>
                        </a:rPr>
                        <a:t>5</a:t>
                      </a:r>
                    </a:p>
                  </a:txBody>
                  <a:tcPr/>
                </a:tc>
                <a:tc>
                  <a:txBody>
                    <a:bodyPr/>
                    <a:lstStyle/>
                    <a:p>
                      <a:r>
                        <a:rPr lang="en-US" sz="3600" dirty="0">
                          <a:latin typeface="Arial" panose="020B0604020202020204" pitchFamily="34" charset="0"/>
                          <a:cs typeface="Arial" panose="020B0604020202020204" pitchFamily="34" charset="0"/>
                        </a:rPr>
                        <a:t>EEE</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41821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err="1">
                <a:solidFill>
                  <a:srgbClr val="011993"/>
                </a:solidFill>
                <a:latin typeface="Arial" pitchFamily="34" charset="0"/>
                <a:cs typeface="Arial" pitchFamily="34" charset="0"/>
              </a:rPr>
              <a:t>Updation</a:t>
            </a:r>
            <a:r>
              <a:rPr lang="en-US" sz="4400" dirty="0">
                <a:solidFill>
                  <a:srgbClr val="011993"/>
                </a:solidFill>
                <a:latin typeface="Arial" pitchFamily="34" charset="0"/>
                <a:cs typeface="Arial" pitchFamily="34" charset="0"/>
              </a:rPr>
              <a:t> Anomaly Solved- Normalization</a:t>
            </a:r>
            <a:endParaRPr sz="4400" dirty="0">
              <a:latin typeface="Arial" pitchFamily="34" charset="0"/>
              <a:cs typeface="Arial" pitchFamily="34" charset="0"/>
            </a:endParaRPr>
          </a:p>
        </p:txBody>
      </p:sp>
      <p:graphicFrame>
        <p:nvGraphicFramePr>
          <p:cNvPr id="10" name="Table 9"/>
          <p:cNvGraphicFramePr>
            <a:graphicFrameLocks noGrp="1"/>
          </p:cNvGraphicFramePr>
          <p:nvPr/>
        </p:nvGraphicFramePr>
        <p:xfrm>
          <a:off x="12840539" y="3468070"/>
          <a:ext cx="7311215" cy="2157336"/>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tc>
                  <a:txBody>
                    <a:bodyPr/>
                    <a:lstStyle/>
                    <a:p>
                      <a:r>
                        <a:rPr lang="en-US" sz="3600" dirty="0"/>
                        <a:t>HOD</a:t>
                      </a:r>
                      <a:endParaRPr lang="en-US" sz="3600" dirty="0">
                        <a:latin typeface="Arial" panose="020B0604020202020204" pitchFamily="34" charset="0"/>
                        <a:cs typeface="Arial" panose="020B0604020202020204" pitchFamily="34" charset="0"/>
                      </a:endParaRPr>
                    </a:p>
                  </a:txBody>
                  <a:tcPr/>
                </a:tc>
                <a:tc>
                  <a:txBody>
                    <a:bodyPr/>
                    <a:lstStyle/>
                    <a:p>
                      <a:r>
                        <a:rPr lang="en-US" sz="3600" dirty="0" err="1"/>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Y</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3129492" y="2440779"/>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Branch / Department</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 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graphicFrame>
        <p:nvGraphicFramePr>
          <p:cNvPr id="12" name="Table 11"/>
          <p:cNvGraphicFramePr>
            <a:graphicFrameLocks noGrp="1"/>
          </p:cNvGraphicFramePr>
          <p:nvPr/>
        </p:nvGraphicFramePr>
        <p:xfrm>
          <a:off x="4168227" y="3468070"/>
          <a:ext cx="7311215" cy="5386143"/>
        </p:xfrm>
        <a:graphic>
          <a:graphicData uri="http://schemas.openxmlformats.org/drawingml/2006/table">
            <a:tbl>
              <a:tblPr firstRow="1" bandRow="1">
                <a:tableStyleId>{5C22544A-7EE6-4342-B048-85BDC9FD1C3A}</a:tableStyleId>
              </a:tblPr>
              <a:tblGrid>
                <a:gridCol w="2419927">
                  <a:extLst>
                    <a:ext uri="{9D8B030D-6E8A-4147-A177-3AD203B41FA5}">
                      <a16:colId xmlns:a16="http://schemas.microsoft.com/office/drawing/2014/main" val="20000"/>
                    </a:ext>
                  </a:extLst>
                </a:gridCol>
                <a:gridCol w="2419926">
                  <a:extLst>
                    <a:ext uri="{9D8B030D-6E8A-4147-A177-3AD203B41FA5}">
                      <a16:colId xmlns:a16="http://schemas.microsoft.com/office/drawing/2014/main" val="20001"/>
                    </a:ext>
                  </a:extLst>
                </a:gridCol>
                <a:gridCol w="2471362">
                  <a:extLst>
                    <a:ext uri="{9D8B030D-6E8A-4147-A177-3AD203B41FA5}">
                      <a16:colId xmlns:a16="http://schemas.microsoft.com/office/drawing/2014/main" val="20002"/>
                    </a:ext>
                  </a:extLst>
                </a:gridCol>
              </a:tblGrid>
              <a:tr h="1081067">
                <a:tc>
                  <a:txBody>
                    <a:bodyPr/>
                    <a:lstStyle/>
                    <a:p>
                      <a:r>
                        <a:rPr lang="en-US" sz="3600" dirty="0" err="1"/>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t>Name</a:t>
                      </a:r>
                      <a:endParaRPr lang="en-US" sz="3600" dirty="0">
                        <a:latin typeface="Arial" panose="020B0604020202020204" pitchFamily="34" charset="0"/>
                        <a:cs typeface="Arial" panose="020B0604020202020204" pitchFamily="34" charset="0"/>
                      </a:endParaRPr>
                    </a:p>
                  </a:txBody>
                  <a:tcPr/>
                </a:tc>
                <a:tc>
                  <a:txBody>
                    <a:bodyPr/>
                    <a:lstStyle/>
                    <a:p>
                      <a:r>
                        <a:rPr lang="en-US" sz="3600" dirty="0"/>
                        <a:t>Branch</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t>1</a:t>
                      </a:r>
                      <a:endParaRPr lang="en-US" sz="3600" dirty="0">
                        <a:latin typeface="Arial" panose="020B0604020202020204" pitchFamily="34" charset="0"/>
                        <a:cs typeface="Arial" panose="020B0604020202020204" pitchFamily="34" charset="0"/>
                      </a:endParaRPr>
                    </a:p>
                  </a:txBody>
                  <a:tcPr/>
                </a:tc>
                <a:tc>
                  <a:txBody>
                    <a:bodyPr/>
                    <a:lstStyle/>
                    <a:p>
                      <a:r>
                        <a:rPr lang="en-US" sz="3600" dirty="0"/>
                        <a:t>AAA</a:t>
                      </a:r>
                      <a:endParaRPr lang="en-US" sz="3600" dirty="0">
                        <a:latin typeface="Arial" panose="020B0604020202020204" pitchFamily="34" charset="0"/>
                        <a:cs typeface="Arial" panose="020B0604020202020204" pitchFamily="34" charset="0"/>
                      </a:endParaRPr>
                    </a:p>
                  </a:txBody>
                  <a:tcPr/>
                </a:tc>
                <a:tc>
                  <a:txBody>
                    <a:bodyPr/>
                    <a:lstStyle/>
                    <a:p>
                      <a:r>
                        <a:rPr lang="en-US" sz="3600" dirty="0"/>
                        <a:t>CSE</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extLst>
                  <a:ext uri="{0D108BD9-81ED-4DB2-BD59-A6C34878D82A}">
                    <a16:rowId xmlns:a16="http://schemas.microsoft.com/office/drawing/2014/main" val="10004"/>
                  </a:ext>
                </a:extLst>
              </a:tr>
            </a:tbl>
          </a:graphicData>
        </a:graphic>
      </p:graphicFrame>
      <p:sp>
        <p:nvSpPr>
          <p:cNvPr id="13" name="TextBox 12"/>
          <p:cNvSpPr txBox="1"/>
          <p:nvPr/>
        </p:nvSpPr>
        <p:spPr>
          <a:xfrm>
            <a:off x="4168227" y="2440780"/>
            <a:ext cx="62345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Student </a:t>
            </a:r>
            <a:r>
              <a:rPr kumimoji="0" lang="en-US" sz="3000" b="1" i="0" u="none" strike="noStrike" cap="none" spc="0" normalizeH="0" dirty="0">
                <a:ln>
                  <a:noFill/>
                </a:ln>
                <a:solidFill>
                  <a:srgbClr val="000000"/>
                </a:solidFill>
                <a:effectLst/>
                <a:uFillTx/>
                <a:latin typeface="Helvetica Neue"/>
                <a:ea typeface="Helvetica Neue"/>
                <a:cs typeface="Helvetica Neue"/>
                <a:sym typeface="Helvetica Neue"/>
              </a:rPr>
              <a:t>Table</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TextBox 7"/>
          <p:cNvSpPr txBox="1"/>
          <p:nvPr/>
        </p:nvSpPr>
        <p:spPr>
          <a:xfrm>
            <a:off x="12209323" y="7240244"/>
            <a:ext cx="1201892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Make Changes here.</a:t>
            </a:r>
          </a:p>
        </p:txBody>
      </p:sp>
      <p:sp>
        <p:nvSpPr>
          <p:cNvPr id="15" name="Up Arrow 14"/>
          <p:cNvSpPr/>
          <p:nvPr/>
        </p:nvSpPr>
        <p:spPr>
          <a:xfrm>
            <a:off x="16869598" y="6088440"/>
            <a:ext cx="484632" cy="978408"/>
          </a:xfrm>
          <a:prstGeom prst="upArrow">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316043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Types Of Normalization</a:t>
            </a:r>
            <a:endParaRPr sz="4400" dirty="0">
              <a:latin typeface="Arial" pitchFamily="34" charset="0"/>
              <a:cs typeface="Arial" pitchFamily="34" charset="0"/>
            </a:endParaRPr>
          </a:p>
        </p:txBody>
      </p:sp>
      <p:sp>
        <p:nvSpPr>
          <p:cNvPr id="10" name="TextBox 9"/>
          <p:cNvSpPr txBox="1"/>
          <p:nvPr/>
        </p:nvSpPr>
        <p:spPr>
          <a:xfrm>
            <a:off x="1791420" y="2088063"/>
            <a:ext cx="21898468"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dirty="0">
                <a:latin typeface="Arial" panose="020B0604020202020204" pitchFamily="34" charset="0"/>
                <a:cs typeface="Arial" panose="020B0604020202020204" pitchFamily="34" charset="0"/>
              </a:rPr>
              <a:t>First</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dirty="0">
                <a:latin typeface="Arial" panose="020B0604020202020204" pitchFamily="34" charset="0"/>
                <a:cs typeface="Arial" panose="020B0604020202020204" pitchFamily="34" charset="0"/>
              </a:rPr>
              <a:t>Second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Third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dirty="0">
                <a:latin typeface="Arial" panose="020B0604020202020204" pitchFamily="34" charset="0"/>
                <a:cs typeface="Arial" panose="020B0604020202020204" pitchFamily="34" charset="0"/>
              </a:rPr>
              <a:t>BCNF (Boyce Cod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Fourth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dirty="0">
                <a:latin typeface="Arial" panose="020B0604020202020204" pitchFamily="34" charset="0"/>
                <a:cs typeface="Arial" panose="020B0604020202020204" pitchFamily="34" charset="0"/>
              </a:rPr>
              <a:t>Fifth Normal Form.</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7505111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Rectangle 5"/>
          <p:cNvSpPr/>
          <p:nvPr/>
        </p:nvSpPr>
        <p:spPr>
          <a:xfrm>
            <a:off x="1551709" y="3179943"/>
            <a:ext cx="20511877" cy="4832092"/>
          </a:xfrm>
          <a:prstGeom prst="rect">
            <a:avLst/>
          </a:prstGeom>
        </p:spPr>
        <p:txBody>
          <a:bodyPr wrap="square" lIns="91440" tIns="45720" rIns="91440" bIns="45720" anchor="t">
            <a:spAutoFit/>
          </a:bodyPr>
          <a:lstStyle/>
          <a:p>
            <a:pPr algn="l"/>
            <a:r>
              <a:rPr lang="en-US" sz="4400" u="sng" dirty="0">
                <a:latin typeface="Arial" panose="020B0604020202020204" pitchFamily="34" charset="0"/>
                <a:cs typeface="Arial" panose="020B0604020202020204" pitchFamily="34" charset="0"/>
              </a:rPr>
              <a:t>Contents:</a:t>
            </a:r>
          </a:p>
          <a:p>
            <a:pPr marL="571500" indent="-571500" algn="l">
              <a:buFont typeface="Wingdings" panose="05000000000000000000" pitchFamily="2" charset="2"/>
              <a:buChar char="Ø"/>
            </a:pPr>
            <a:endParaRPr lang="en-US" sz="4400" dirty="0">
              <a:latin typeface="Arial" panose="020B0604020202020204" pitchFamily="34" charset="0"/>
              <a:cs typeface="Arial" panose="020B0604020202020204" pitchFamily="34" charset="0"/>
            </a:endParaRPr>
          </a:p>
          <a:p>
            <a:pPr marL="571500" indent="-571500" algn="l">
              <a:buFont typeface="Wingdings" panose="05000000000000000000" pitchFamily="2" charset="2"/>
              <a:buChar char="Ø"/>
            </a:pPr>
            <a:r>
              <a:rPr lang="en-US" sz="4400" b="0" dirty="0">
                <a:latin typeface="Arial" panose="020B0604020202020204" pitchFamily="34" charset="0"/>
                <a:cs typeface="Arial" panose="020B0604020202020204" pitchFamily="34" charset="0"/>
              </a:rPr>
              <a:t>Problems without Normalization</a:t>
            </a:r>
          </a:p>
          <a:p>
            <a:pPr marL="571500" indent="-571500" algn="l">
              <a:buFont typeface="Wingdings" panose="05000000000000000000" pitchFamily="2" charset="2"/>
              <a:buChar char="Ø"/>
            </a:pPr>
            <a:endParaRPr lang="en-US" sz="4400" b="0" dirty="0">
              <a:latin typeface="Arial" panose="020B0604020202020204" pitchFamily="34" charset="0"/>
              <a:cs typeface="Arial" panose="020B0604020202020204" pitchFamily="34" charset="0"/>
            </a:endParaRPr>
          </a:p>
          <a:p>
            <a:pPr marL="571500" indent="-571500" algn="l">
              <a:buFont typeface="Wingdings" panose="05000000000000000000" pitchFamily="2" charset="2"/>
              <a:buChar char="Ø"/>
            </a:pPr>
            <a:r>
              <a:rPr lang="en-US" sz="4400" b="0" dirty="0">
                <a:latin typeface="Arial" panose="020B0604020202020204" pitchFamily="34" charset="0"/>
                <a:cs typeface="Arial" panose="020B0604020202020204" pitchFamily="34" charset="0"/>
              </a:rPr>
              <a:t>How Normalization solve these problems</a:t>
            </a:r>
          </a:p>
          <a:p>
            <a:pPr marL="571500" indent="-571500" algn="l">
              <a:buFont typeface="Wingdings" panose="05000000000000000000" pitchFamily="2" charset="2"/>
              <a:buChar char="Ø"/>
            </a:pPr>
            <a:endParaRPr lang="en-US" sz="4400" b="0" dirty="0">
              <a:latin typeface="Arial" panose="020B0604020202020204" pitchFamily="34" charset="0"/>
              <a:cs typeface="Arial" panose="020B0604020202020204" pitchFamily="34" charset="0"/>
            </a:endParaRPr>
          </a:p>
          <a:p>
            <a:pPr marL="571500" indent="-571500" algn="l">
              <a:buFont typeface="Wingdings" panose="05000000000000000000" pitchFamily="2" charset="2"/>
              <a:buChar char="Ø"/>
            </a:pPr>
            <a:r>
              <a:rPr lang="en-US" sz="4400" b="0" dirty="0">
                <a:latin typeface="Arial"/>
                <a:cs typeface="Arial"/>
              </a:rPr>
              <a:t>Types Of Normal Forms</a:t>
            </a:r>
          </a:p>
        </p:txBody>
      </p:sp>
      <p:sp>
        <p:nvSpPr>
          <p:cNvPr id="7" name="Slide Title"/>
          <p:cNvSpPr txBox="1"/>
          <p:nvPr/>
        </p:nvSpPr>
        <p:spPr>
          <a:xfrm>
            <a:off x="8897975" y="373603"/>
            <a:ext cx="15196345" cy="14568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Normalization</a:t>
            </a:r>
          </a:p>
          <a:p>
            <a:r>
              <a:rPr sz="4400" dirty="0">
                <a:latin typeface="Arial" pitchFamily="34" charset="0"/>
                <a:cs typeface="Arial" pitchFamily="34" charset="0"/>
              </a:rPr>
              <a:t>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First Normal Form</a:t>
            </a:r>
            <a:endParaRPr sz="4400" dirty="0">
              <a:latin typeface="Arial" pitchFamily="34" charset="0"/>
              <a:cs typeface="Arial" pitchFamily="34" charset="0"/>
            </a:endParaRPr>
          </a:p>
        </p:txBody>
      </p:sp>
      <p:sp>
        <p:nvSpPr>
          <p:cNvPr id="10" name="TextBox 9"/>
          <p:cNvSpPr txBox="1"/>
          <p:nvPr/>
        </p:nvSpPr>
        <p:spPr>
          <a:xfrm>
            <a:off x="906114" y="3306525"/>
            <a:ext cx="21898468"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Rule</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1 for</a:t>
            </a: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first</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b="0" dirty="0">
                <a:latin typeface="Arial" panose="020B0604020202020204" pitchFamily="34" charset="0"/>
                <a:cs typeface="Arial" panose="020B0604020202020204" pitchFamily="34" charset="0"/>
              </a:rPr>
              <a:t>Each Column should contain atomic values.</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b="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0" i="0" strike="noStrike" cap="none" spc="0" normalizeH="0" dirty="0">
                <a:ln>
                  <a:noFill/>
                </a:ln>
                <a:solidFill>
                  <a:srgbClr val="000000"/>
                </a:solidFill>
                <a:uFillTx/>
                <a:latin typeface="Arial" panose="020B0604020202020204" pitchFamily="34" charset="0"/>
                <a:cs typeface="Arial" panose="020B0604020202020204" pitchFamily="34" charset="0"/>
                <a:sym typeface="Helvetica Neue"/>
              </a:rPr>
              <a:t>Entries like X,Y and W,X violate this rule.</a:t>
            </a:r>
          </a:p>
          <a:p>
            <a:pPr marR="0" algn="l" defTabSz="825500" rtl="0" fontAlgn="auto" latinLnBrk="0" hangingPunct="0">
              <a:lnSpc>
                <a:spcPct val="100000"/>
              </a:lnSpc>
              <a:spcBef>
                <a:spcPts val="0"/>
              </a:spcBef>
              <a:spcAft>
                <a:spcPts val="0"/>
              </a:spcAft>
              <a:buClrTx/>
              <a:buSzTx/>
              <a:tabLst/>
            </a:pPr>
            <a:endPar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pic>
        <p:nvPicPr>
          <p:cNvPr id="2" name="Picture 1"/>
          <p:cNvPicPr>
            <a:picLocks noChangeAspect="1"/>
          </p:cNvPicPr>
          <p:nvPr/>
        </p:nvPicPr>
        <p:blipFill>
          <a:blip r:embed="rId2"/>
          <a:stretch>
            <a:fillRect/>
          </a:stretch>
        </p:blipFill>
        <p:spPr>
          <a:xfrm>
            <a:off x="14749044" y="3306525"/>
            <a:ext cx="6060484" cy="4854584"/>
          </a:xfrm>
          <a:prstGeom prst="rect">
            <a:avLst/>
          </a:prstGeom>
        </p:spPr>
      </p:pic>
      <p:pic>
        <p:nvPicPr>
          <p:cNvPr id="3" name="Picture 2"/>
          <p:cNvPicPr>
            <a:picLocks noChangeAspect="1"/>
          </p:cNvPicPr>
          <p:nvPr/>
        </p:nvPicPr>
        <p:blipFill>
          <a:blip r:embed="rId3"/>
          <a:stretch>
            <a:fillRect/>
          </a:stretch>
        </p:blipFill>
        <p:spPr>
          <a:xfrm>
            <a:off x="14794057" y="3306525"/>
            <a:ext cx="6015471" cy="5114989"/>
          </a:xfrm>
          <a:prstGeom prst="rect">
            <a:avLst/>
          </a:prstGeom>
        </p:spPr>
      </p:pic>
    </p:spTree>
    <p:extLst>
      <p:ext uri="{BB962C8B-B14F-4D97-AF65-F5344CB8AC3E}">
        <p14:creationId xmlns:p14="http://schemas.microsoft.com/office/powerpoint/2010/main" val="1911543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First Normal Form</a:t>
            </a:r>
            <a:endParaRPr sz="4400" dirty="0">
              <a:latin typeface="Arial" pitchFamily="34" charset="0"/>
              <a:cs typeface="Arial" pitchFamily="34" charset="0"/>
            </a:endParaRPr>
          </a:p>
        </p:txBody>
      </p:sp>
      <p:sp>
        <p:nvSpPr>
          <p:cNvPr id="10" name="TextBox 9"/>
          <p:cNvSpPr txBox="1"/>
          <p:nvPr/>
        </p:nvSpPr>
        <p:spPr>
          <a:xfrm>
            <a:off x="795278" y="3585309"/>
            <a:ext cx="14555559" cy="6011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Rule</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2 for</a:t>
            </a: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first</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b="0" dirty="0">
                <a:latin typeface="Arial" panose="020B0604020202020204" pitchFamily="34" charset="0"/>
                <a:cs typeface="Arial" panose="020B0604020202020204" pitchFamily="34" charset="0"/>
              </a:rPr>
              <a:t>A Column should contain values that are of the same type.</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b="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0" i="0" strike="noStrike" cap="none" spc="0" normalizeH="0" dirty="0">
                <a:ln>
                  <a:noFill/>
                </a:ln>
                <a:solidFill>
                  <a:srgbClr val="000000"/>
                </a:solidFill>
                <a:uFillTx/>
                <a:latin typeface="Arial" panose="020B0604020202020204" pitchFamily="34" charset="0"/>
                <a:cs typeface="Arial" panose="020B0604020202020204" pitchFamily="34" charset="0"/>
                <a:sym typeface="Helvetica Neue"/>
              </a:rPr>
              <a:t>Do not inter – mix different types of values in any column.</a:t>
            </a:r>
          </a:p>
          <a:p>
            <a:pPr marR="0" algn="l" defTabSz="825500" rtl="0" fontAlgn="auto" latinLnBrk="0" hangingPunct="0">
              <a:lnSpc>
                <a:spcPct val="100000"/>
              </a:lnSpc>
              <a:spcBef>
                <a:spcPts val="0"/>
              </a:spcBef>
              <a:spcAft>
                <a:spcPts val="0"/>
              </a:spcAft>
              <a:buClrTx/>
              <a:buSzTx/>
              <a:tabLst/>
            </a:pPr>
            <a:endPar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pic>
        <p:nvPicPr>
          <p:cNvPr id="3" name="Picture 2"/>
          <p:cNvPicPr>
            <a:picLocks noChangeAspect="1"/>
          </p:cNvPicPr>
          <p:nvPr/>
        </p:nvPicPr>
        <p:blipFill>
          <a:blip r:embed="rId2"/>
          <a:stretch>
            <a:fillRect/>
          </a:stretch>
        </p:blipFill>
        <p:spPr>
          <a:xfrm>
            <a:off x="16351841" y="3963115"/>
            <a:ext cx="5704595" cy="4599775"/>
          </a:xfrm>
          <a:prstGeom prst="rect">
            <a:avLst/>
          </a:prstGeom>
        </p:spPr>
      </p:pic>
      <p:grpSp>
        <p:nvGrpSpPr>
          <p:cNvPr id="7" name="Group 6"/>
          <p:cNvGrpSpPr/>
          <p:nvPr/>
        </p:nvGrpSpPr>
        <p:grpSpPr>
          <a:xfrm>
            <a:off x="16120633" y="7564582"/>
            <a:ext cx="3885331" cy="1095681"/>
            <a:chOff x="16120633" y="7564582"/>
            <a:chExt cx="3885331" cy="1095681"/>
          </a:xfrm>
        </p:grpSpPr>
        <p:sp>
          <p:nvSpPr>
            <p:cNvPr id="2" name="Rectangle 1"/>
            <p:cNvSpPr/>
            <p:nvPr/>
          </p:nvSpPr>
          <p:spPr>
            <a:xfrm>
              <a:off x="16791709" y="7564582"/>
              <a:ext cx="3214255" cy="803563"/>
            </a:xfrm>
            <a:prstGeom prst="rect">
              <a:avLst/>
            </a:prstGeom>
            <a:noFill/>
            <a:ln w="7620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Multiply 3"/>
            <p:cNvSpPr/>
            <p:nvPr/>
          </p:nvSpPr>
          <p:spPr>
            <a:xfrm>
              <a:off x="16120633" y="7745863"/>
              <a:ext cx="1342152" cy="914400"/>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3971173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First Normal Form</a:t>
            </a:r>
            <a:endParaRPr sz="4400" dirty="0">
              <a:latin typeface="Arial" pitchFamily="34" charset="0"/>
              <a:cs typeface="Arial" pitchFamily="34" charset="0"/>
            </a:endParaRPr>
          </a:p>
        </p:txBody>
      </p:sp>
      <p:sp>
        <p:nvSpPr>
          <p:cNvPr id="10" name="TextBox 9"/>
          <p:cNvSpPr txBox="1"/>
          <p:nvPr/>
        </p:nvSpPr>
        <p:spPr>
          <a:xfrm>
            <a:off x="795278" y="3954641"/>
            <a:ext cx="14555559"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Rule</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3 for</a:t>
            </a: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first</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b="0" dirty="0">
                <a:latin typeface="Arial" panose="020B0604020202020204" pitchFamily="34" charset="0"/>
                <a:cs typeface="Arial" panose="020B0604020202020204" pitchFamily="34" charset="0"/>
              </a:rPr>
              <a:t>Each column should have a unique name.</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0" i="0" strike="noStrike" cap="none" spc="0" normalizeH="0" dirty="0">
              <a:ln>
                <a:noFill/>
              </a:ln>
              <a:solidFill>
                <a:srgbClr val="000000"/>
              </a:solidFill>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b="0" dirty="0">
                <a:latin typeface="Arial" panose="020B0604020202020204" pitchFamily="34" charset="0"/>
                <a:cs typeface="Arial" panose="020B0604020202020204" pitchFamily="34" charset="0"/>
              </a:rPr>
              <a:t>Same names leads to confusion at the time of data retrieval.</a:t>
            </a:r>
            <a:endParaRPr kumimoji="0" lang="en-US" sz="4800" b="0" i="0" strike="noStrike" cap="none" spc="0" normalizeH="0" dirty="0">
              <a:ln>
                <a:noFill/>
              </a:ln>
              <a:solidFill>
                <a:srgbClr val="000000"/>
              </a:solidFill>
              <a:uFillTx/>
              <a:latin typeface="Arial" panose="020B0604020202020204" pitchFamily="34" charset="0"/>
              <a:cs typeface="Arial" panose="020B0604020202020204" pitchFamily="34" charset="0"/>
              <a:sym typeface="Helvetica Neue"/>
            </a:endParaRPr>
          </a:p>
          <a:p>
            <a:pPr marR="0" algn="l" defTabSz="825500" rtl="0" fontAlgn="auto" latinLnBrk="0" hangingPunct="0">
              <a:lnSpc>
                <a:spcPct val="100000"/>
              </a:lnSpc>
              <a:spcBef>
                <a:spcPts val="0"/>
              </a:spcBef>
              <a:spcAft>
                <a:spcPts val="0"/>
              </a:spcAft>
              <a:buClrTx/>
              <a:buSzTx/>
              <a:tabLst/>
            </a:pPr>
            <a:endPar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pic>
        <p:nvPicPr>
          <p:cNvPr id="2" name="Picture 1"/>
          <p:cNvPicPr>
            <a:picLocks noChangeAspect="1"/>
          </p:cNvPicPr>
          <p:nvPr/>
        </p:nvPicPr>
        <p:blipFill>
          <a:blip r:embed="rId2"/>
          <a:stretch>
            <a:fillRect/>
          </a:stretch>
        </p:blipFill>
        <p:spPr>
          <a:xfrm>
            <a:off x="16351841" y="3585309"/>
            <a:ext cx="6289964" cy="5430952"/>
          </a:xfrm>
          <a:prstGeom prst="rect">
            <a:avLst/>
          </a:prstGeom>
        </p:spPr>
      </p:pic>
      <p:pic>
        <p:nvPicPr>
          <p:cNvPr id="3" name="Picture 2"/>
          <p:cNvPicPr>
            <a:picLocks noChangeAspect="1"/>
          </p:cNvPicPr>
          <p:nvPr/>
        </p:nvPicPr>
        <p:blipFill>
          <a:blip r:embed="rId3"/>
          <a:stretch>
            <a:fillRect/>
          </a:stretch>
        </p:blipFill>
        <p:spPr>
          <a:xfrm>
            <a:off x="16351841" y="3450154"/>
            <a:ext cx="6289964" cy="5566107"/>
          </a:xfrm>
          <a:prstGeom prst="rect">
            <a:avLst/>
          </a:prstGeom>
        </p:spPr>
      </p:pic>
      <p:grpSp>
        <p:nvGrpSpPr>
          <p:cNvPr id="8" name="Group 7"/>
          <p:cNvGrpSpPr/>
          <p:nvPr/>
        </p:nvGrpSpPr>
        <p:grpSpPr>
          <a:xfrm>
            <a:off x="18060270" y="4020697"/>
            <a:ext cx="3885331" cy="1095681"/>
            <a:chOff x="16120633" y="7564582"/>
            <a:chExt cx="3885331" cy="1095681"/>
          </a:xfrm>
        </p:grpSpPr>
        <p:sp>
          <p:nvSpPr>
            <p:cNvPr id="9" name="Rectangle 8"/>
            <p:cNvSpPr/>
            <p:nvPr/>
          </p:nvSpPr>
          <p:spPr>
            <a:xfrm>
              <a:off x="16791709" y="7564582"/>
              <a:ext cx="3214255" cy="803563"/>
            </a:xfrm>
            <a:prstGeom prst="rect">
              <a:avLst/>
            </a:prstGeom>
            <a:noFill/>
            <a:ln w="7620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Multiply 10"/>
            <p:cNvSpPr/>
            <p:nvPr/>
          </p:nvSpPr>
          <p:spPr>
            <a:xfrm>
              <a:off x="16120633" y="7745863"/>
              <a:ext cx="1342152" cy="914400"/>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13359902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First Normal Form</a:t>
            </a:r>
            <a:endParaRPr sz="4400" dirty="0">
              <a:latin typeface="Arial" pitchFamily="34" charset="0"/>
              <a:cs typeface="Arial" pitchFamily="34" charset="0"/>
            </a:endParaRPr>
          </a:p>
        </p:txBody>
      </p:sp>
      <p:sp>
        <p:nvSpPr>
          <p:cNvPr id="10" name="TextBox 9"/>
          <p:cNvSpPr txBox="1"/>
          <p:nvPr/>
        </p:nvSpPr>
        <p:spPr>
          <a:xfrm>
            <a:off x="795278" y="3954641"/>
            <a:ext cx="14555559"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Rule</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4 for</a:t>
            </a:r>
            <a:r>
              <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first</a:t>
            </a:r>
            <a:r>
              <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normal form:</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1" i="0" u="sng"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lang="en-US" sz="4800" b="0" dirty="0">
                <a:latin typeface="Arial" panose="020B0604020202020204" pitchFamily="34" charset="0"/>
                <a:cs typeface="Arial" panose="020B0604020202020204" pitchFamily="34" charset="0"/>
              </a:rPr>
              <a:t>Order in which data is saved doesn’t matter.</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b="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0" i="0" strike="noStrike" cap="none" spc="0" normalizeH="0" dirty="0">
                <a:ln>
                  <a:noFill/>
                </a:ln>
                <a:solidFill>
                  <a:srgbClr val="000000"/>
                </a:solidFill>
                <a:uFillTx/>
                <a:latin typeface="Arial" panose="020B0604020202020204" pitchFamily="34" charset="0"/>
                <a:cs typeface="Arial" panose="020B0604020202020204" pitchFamily="34" charset="0"/>
                <a:sym typeface="Helvetica Neue"/>
              </a:rPr>
              <a:t>Using SQL Query, you can easily fetch data in any order from a table.</a:t>
            </a:r>
          </a:p>
          <a:p>
            <a:pPr marR="0" algn="l" defTabSz="825500" rtl="0" fontAlgn="auto" latinLnBrk="0" hangingPunct="0">
              <a:lnSpc>
                <a:spcPct val="100000"/>
              </a:lnSpc>
              <a:spcBef>
                <a:spcPts val="0"/>
              </a:spcBef>
              <a:spcAft>
                <a:spcPts val="0"/>
              </a:spcAft>
              <a:buClrTx/>
              <a:buSzTx/>
              <a:tabLst/>
            </a:pPr>
            <a:endParaRPr kumimoji="0" lang="en-US" sz="4800" b="1" i="0" u="sng"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pic>
        <p:nvPicPr>
          <p:cNvPr id="2" name="Picture 1"/>
          <p:cNvPicPr>
            <a:picLocks noChangeAspect="1"/>
          </p:cNvPicPr>
          <p:nvPr/>
        </p:nvPicPr>
        <p:blipFill>
          <a:blip r:embed="rId2"/>
          <a:stretch>
            <a:fillRect/>
          </a:stretch>
        </p:blipFill>
        <p:spPr>
          <a:xfrm>
            <a:off x="17003424" y="3896437"/>
            <a:ext cx="5080721" cy="5331442"/>
          </a:xfrm>
          <a:prstGeom prst="rect">
            <a:avLst/>
          </a:prstGeom>
        </p:spPr>
      </p:pic>
    </p:spTree>
    <p:extLst>
      <p:ext uri="{BB962C8B-B14F-4D97-AF65-F5344CB8AC3E}">
        <p14:creationId xmlns:p14="http://schemas.microsoft.com/office/powerpoint/2010/main" val="31283537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of First Normal Form</a:t>
            </a:r>
            <a:endParaRPr sz="4400" dirty="0">
              <a:latin typeface="Arial" pitchFamily="34" charset="0"/>
              <a:cs typeface="Arial" pitchFamily="34" charset="0"/>
            </a:endParaRPr>
          </a:p>
        </p:txBody>
      </p:sp>
      <p:sp>
        <p:nvSpPr>
          <p:cNvPr id="3" name="Rectangle 2"/>
          <p:cNvSpPr/>
          <p:nvPr/>
        </p:nvSpPr>
        <p:spPr>
          <a:xfrm>
            <a:off x="6199467" y="1516094"/>
            <a:ext cx="3055369" cy="553998"/>
          </a:xfrm>
          <a:prstGeom prst="rect">
            <a:avLst/>
          </a:prstGeom>
        </p:spPr>
        <p:txBody>
          <a:bodyPr wrap="square">
            <a:spAutoFit/>
          </a:bodyPr>
          <a:lstStyle/>
          <a:p>
            <a:r>
              <a:rPr lang="en-US" dirty="0">
                <a:solidFill>
                  <a:srgbClr val="212529"/>
                </a:solidFill>
                <a:latin typeface="Arial" panose="020B0604020202020204" pitchFamily="34" charset="0"/>
                <a:cs typeface="Arial" panose="020B0604020202020204" pitchFamily="34" charset="0"/>
              </a:rPr>
              <a:t>Student Table</a:t>
            </a:r>
            <a:endParaRPr lang="en-US"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03162579"/>
              </p:ext>
            </p:extLst>
          </p:nvPr>
        </p:nvGraphicFramePr>
        <p:xfrm>
          <a:off x="4548875" y="2111190"/>
          <a:ext cx="7322856" cy="3141108"/>
        </p:xfrm>
        <a:graphic>
          <a:graphicData uri="http://schemas.openxmlformats.org/drawingml/2006/table">
            <a:tbl>
              <a:tblPr/>
              <a:tblGrid>
                <a:gridCol w="2378398">
                  <a:extLst>
                    <a:ext uri="{9D8B030D-6E8A-4147-A177-3AD203B41FA5}">
                      <a16:colId xmlns:a16="http://schemas.microsoft.com/office/drawing/2014/main" val="20000"/>
                    </a:ext>
                  </a:extLst>
                </a:gridCol>
                <a:gridCol w="2503506">
                  <a:extLst>
                    <a:ext uri="{9D8B030D-6E8A-4147-A177-3AD203B41FA5}">
                      <a16:colId xmlns:a16="http://schemas.microsoft.com/office/drawing/2014/main" val="20001"/>
                    </a:ext>
                  </a:extLst>
                </a:gridCol>
                <a:gridCol w="2440952">
                  <a:extLst>
                    <a:ext uri="{9D8B030D-6E8A-4147-A177-3AD203B41FA5}">
                      <a16:colId xmlns:a16="http://schemas.microsoft.com/office/drawing/2014/main" val="20002"/>
                    </a:ext>
                  </a:extLst>
                </a:gridCol>
              </a:tblGrid>
              <a:tr h="785277">
                <a:tc>
                  <a:txBody>
                    <a:bodyPr/>
                    <a:lstStyle/>
                    <a:p>
                      <a:pPr algn="ctr"/>
                      <a:r>
                        <a:rPr lang="en-US" sz="3200" dirty="0" err="1">
                          <a:effectLst/>
                          <a:latin typeface="Arial" panose="020B0604020202020204" pitchFamily="34" charset="0"/>
                          <a:cs typeface="Arial" panose="020B0604020202020204" pitchFamily="34" charset="0"/>
                        </a:rPr>
                        <a:t>Roll_No</a:t>
                      </a:r>
                      <a:endParaRPr lang="en-US" sz="32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681846"/>
                      </a:solidFill>
                      <a:prstDash val="solid"/>
                      <a:round/>
                      <a:headEnd type="none" w="med" len="med"/>
                      <a:tailEnd type="none" w="med" len="med"/>
                    </a:lnL>
                    <a:lnR w="9525" cap="flat" cmpd="sng" algn="ctr">
                      <a:solidFill>
                        <a:srgbClr val="C81846"/>
                      </a:solidFill>
                      <a:prstDash val="solid"/>
                      <a:round/>
                      <a:headEnd type="none" w="med" len="med"/>
                      <a:tailEnd type="none" w="med" len="med"/>
                    </a:lnR>
                    <a:lnT w="9525" cap="flat" cmpd="sng" algn="ctr">
                      <a:solidFill>
                        <a:srgbClr val="681846"/>
                      </a:solidFill>
                      <a:prstDash val="solid"/>
                      <a:round/>
                      <a:headEnd type="none" w="med" len="med"/>
                      <a:tailEnd type="none" w="med" len="med"/>
                    </a:lnT>
                    <a:lnB w="9525" cap="flat" cmpd="sng" algn="ctr">
                      <a:solidFill>
                        <a:srgbClr val="101946"/>
                      </a:solidFill>
                      <a:prstDash val="solid"/>
                      <a:round/>
                      <a:headEnd type="none" w="med" len="med"/>
                      <a:tailEnd type="none" w="med" len="med"/>
                    </a:lnB>
                    <a:solidFill>
                      <a:srgbClr val="00B0F0"/>
                    </a:solidFill>
                  </a:tcPr>
                </a:tc>
                <a:tc>
                  <a:txBody>
                    <a:bodyPr/>
                    <a:lstStyle/>
                    <a:p>
                      <a:pPr algn="ctr"/>
                      <a:r>
                        <a:rPr lang="en-US" sz="3200" dirty="0">
                          <a:effectLst/>
                          <a:latin typeface="Arial" panose="020B0604020202020204" pitchFamily="34" charset="0"/>
                          <a:cs typeface="Arial" panose="020B0604020202020204" pitchFamily="34" charset="0"/>
                        </a:rPr>
                        <a:t>Name</a:t>
                      </a:r>
                    </a:p>
                  </a:txBody>
                  <a:tcPr marL="79375" marR="79375" marT="39687" marB="39687">
                    <a:lnL w="9525" cap="flat" cmpd="sng" algn="ctr">
                      <a:solidFill>
                        <a:srgbClr val="C81846"/>
                      </a:solidFill>
                      <a:prstDash val="solid"/>
                      <a:round/>
                      <a:headEnd type="none" w="med" len="med"/>
                      <a:tailEnd type="none" w="med" len="med"/>
                    </a:lnL>
                    <a:lnR w="9525" cap="flat" cmpd="sng" algn="ctr">
                      <a:solidFill>
                        <a:srgbClr val="801846"/>
                      </a:solidFill>
                      <a:prstDash val="solid"/>
                      <a:round/>
                      <a:headEnd type="none" w="med" len="med"/>
                      <a:tailEnd type="none" w="med" len="med"/>
                    </a:lnR>
                    <a:lnT w="9525" cap="flat" cmpd="sng" algn="ctr">
                      <a:solidFill>
                        <a:srgbClr val="C81846"/>
                      </a:solidFill>
                      <a:prstDash val="solid"/>
                      <a:round/>
                      <a:headEnd type="none" w="med" len="med"/>
                      <a:tailEnd type="none" w="med" len="med"/>
                    </a:lnT>
                    <a:lnB w="9525" cap="flat" cmpd="sng" algn="ctr">
                      <a:solidFill>
                        <a:srgbClr val="301746"/>
                      </a:solidFill>
                      <a:prstDash val="solid"/>
                      <a:round/>
                      <a:headEnd type="none" w="med" len="med"/>
                      <a:tailEnd type="none" w="med" len="med"/>
                    </a:lnB>
                    <a:solidFill>
                      <a:srgbClr val="00B0F0"/>
                    </a:solidFill>
                  </a:tcPr>
                </a:tc>
                <a:tc>
                  <a:txBody>
                    <a:bodyPr/>
                    <a:lstStyle/>
                    <a:p>
                      <a:pPr algn="ctr"/>
                      <a:r>
                        <a:rPr lang="en-US" sz="3200" dirty="0">
                          <a:effectLst/>
                          <a:latin typeface="Arial" panose="020B0604020202020204" pitchFamily="34" charset="0"/>
                          <a:cs typeface="Arial" panose="020B0604020202020204" pitchFamily="34" charset="0"/>
                        </a:rPr>
                        <a:t>Subject</a:t>
                      </a:r>
                    </a:p>
                  </a:txBody>
                  <a:tcPr marL="79375" marR="79375" marT="39687" marB="39687">
                    <a:lnL w="9525" cap="flat" cmpd="sng" algn="ctr">
                      <a:solidFill>
                        <a:srgbClr val="801846"/>
                      </a:solidFill>
                      <a:prstDash val="solid"/>
                      <a:round/>
                      <a:headEnd type="none" w="med" len="med"/>
                      <a:tailEnd type="none" w="med" len="med"/>
                    </a:lnL>
                    <a:lnR w="9525" cap="flat" cmpd="sng" algn="ctr">
                      <a:solidFill>
                        <a:srgbClr val="801846"/>
                      </a:solidFill>
                      <a:prstDash val="solid"/>
                      <a:round/>
                      <a:headEnd type="none" w="med" len="med"/>
                      <a:tailEnd type="none" w="med" len="med"/>
                    </a:lnR>
                    <a:lnT w="9525" cap="flat" cmpd="sng" algn="ctr">
                      <a:solidFill>
                        <a:srgbClr val="801846"/>
                      </a:solidFill>
                      <a:prstDash val="solid"/>
                      <a:round/>
                      <a:headEnd type="none" w="med" len="med"/>
                      <a:tailEnd type="none" w="med" len="med"/>
                    </a:lnT>
                    <a:lnB w="9525" cap="flat" cmpd="sng" algn="ctr">
                      <a:solidFill>
                        <a:srgbClr val="68184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785277">
                <a:tc>
                  <a:txBody>
                    <a:bodyPr/>
                    <a:lstStyle/>
                    <a:p>
                      <a:r>
                        <a:rPr lang="en-US" sz="3200" dirty="0">
                          <a:effectLst/>
                          <a:latin typeface="Arial" panose="020B0604020202020204" pitchFamily="34" charset="0"/>
                          <a:cs typeface="Arial" panose="020B0604020202020204" pitchFamily="34" charset="0"/>
                        </a:rPr>
                        <a:t>101</a:t>
                      </a:r>
                    </a:p>
                  </a:txBody>
                  <a:tcPr marL="79375" marR="79375" marT="39687" marB="39687">
                    <a:lnL w="9525" cap="flat" cmpd="sng" algn="ctr">
                      <a:solidFill>
                        <a:srgbClr val="101946"/>
                      </a:solidFill>
                      <a:prstDash val="solid"/>
                      <a:round/>
                      <a:headEnd type="none" w="med" len="med"/>
                      <a:tailEnd type="none" w="med" len="med"/>
                    </a:lnL>
                    <a:lnR w="9525" cap="flat" cmpd="sng" algn="ctr">
                      <a:solidFill>
                        <a:srgbClr val="301746"/>
                      </a:solidFill>
                      <a:prstDash val="solid"/>
                      <a:round/>
                      <a:headEnd type="none" w="med" len="med"/>
                      <a:tailEnd type="none" w="med" len="med"/>
                    </a:lnR>
                    <a:lnT w="9525" cap="flat" cmpd="sng" algn="ctr">
                      <a:solidFill>
                        <a:srgbClr val="101946"/>
                      </a:solidFill>
                      <a:prstDash val="solid"/>
                      <a:round/>
                      <a:headEnd type="none" w="med" len="med"/>
                      <a:tailEnd type="none" w="med" len="med"/>
                    </a:lnT>
                    <a:lnB w="9525" cap="flat" cmpd="sng" algn="ctr">
                      <a:solidFill>
                        <a:srgbClr val="801846"/>
                      </a:solidFill>
                      <a:prstDash val="solid"/>
                      <a:round/>
                      <a:headEnd type="none" w="med" len="med"/>
                      <a:tailEnd type="none" w="med" len="med"/>
                    </a:lnB>
                    <a:solidFill>
                      <a:srgbClr val="FFFFFF"/>
                    </a:solidFill>
                  </a:tcPr>
                </a:tc>
                <a:tc>
                  <a:txBody>
                    <a:bodyPr/>
                    <a:lstStyle/>
                    <a:p>
                      <a:r>
                        <a:rPr lang="en-US" sz="3200" dirty="0">
                          <a:effectLst/>
                          <a:latin typeface="Arial" panose="020B0604020202020204" pitchFamily="34" charset="0"/>
                          <a:cs typeface="Arial" panose="020B0604020202020204" pitchFamily="34" charset="0"/>
                        </a:rPr>
                        <a:t>Akon</a:t>
                      </a:r>
                    </a:p>
                  </a:txBody>
                  <a:tcPr marL="79375" marR="79375" marT="39687" marB="39687">
                    <a:lnL w="9525" cap="flat" cmpd="sng" algn="ctr">
                      <a:solidFill>
                        <a:srgbClr val="301746"/>
                      </a:solidFill>
                      <a:prstDash val="solid"/>
                      <a:round/>
                      <a:headEnd type="none" w="med" len="med"/>
                      <a:tailEnd type="none" w="med" len="med"/>
                    </a:lnL>
                    <a:lnR w="9525" cap="flat" cmpd="sng" algn="ctr">
                      <a:solidFill>
                        <a:srgbClr val="681846"/>
                      </a:solidFill>
                      <a:prstDash val="solid"/>
                      <a:round/>
                      <a:headEnd type="none" w="med" len="med"/>
                      <a:tailEnd type="none" w="med" len="med"/>
                    </a:lnR>
                    <a:lnT w="9525" cap="flat" cmpd="sng" algn="ctr">
                      <a:solidFill>
                        <a:srgbClr val="301746"/>
                      </a:solidFill>
                      <a:prstDash val="solid"/>
                      <a:round/>
                      <a:headEnd type="none" w="med" len="med"/>
                      <a:tailEnd type="none" w="med" len="med"/>
                    </a:lnT>
                    <a:lnB w="9525" cap="flat" cmpd="sng" algn="ctr">
                      <a:solidFill>
                        <a:srgbClr val="F81B46"/>
                      </a:solidFill>
                      <a:prstDash val="solid"/>
                      <a:round/>
                      <a:headEnd type="none" w="med" len="med"/>
                      <a:tailEnd type="none" w="med" len="med"/>
                    </a:lnB>
                    <a:solidFill>
                      <a:srgbClr val="FFFFFF"/>
                    </a:solidFill>
                  </a:tcPr>
                </a:tc>
                <a:tc>
                  <a:txBody>
                    <a:bodyPr/>
                    <a:lstStyle/>
                    <a:p>
                      <a:r>
                        <a:rPr lang="en-US" sz="3200">
                          <a:effectLst/>
                          <a:latin typeface="Arial" panose="020B0604020202020204" pitchFamily="34" charset="0"/>
                          <a:cs typeface="Arial" panose="020B0604020202020204" pitchFamily="34" charset="0"/>
                        </a:rPr>
                        <a:t>OS, CN</a:t>
                      </a:r>
                    </a:p>
                  </a:txBody>
                  <a:tcPr marL="79375" marR="79375" marT="39687" marB="39687">
                    <a:lnL w="9525" cap="flat" cmpd="sng" algn="ctr">
                      <a:solidFill>
                        <a:srgbClr val="681846"/>
                      </a:solidFill>
                      <a:prstDash val="solid"/>
                      <a:round/>
                      <a:headEnd type="none" w="med" len="med"/>
                      <a:tailEnd type="none" w="med" len="med"/>
                    </a:lnL>
                    <a:lnR w="9525" cap="flat" cmpd="sng" algn="ctr">
                      <a:solidFill>
                        <a:srgbClr val="681846"/>
                      </a:solidFill>
                      <a:prstDash val="solid"/>
                      <a:round/>
                      <a:headEnd type="none" w="med" len="med"/>
                      <a:tailEnd type="none" w="med" len="med"/>
                    </a:lnR>
                    <a:lnT w="9525" cap="flat" cmpd="sng" algn="ctr">
                      <a:solidFill>
                        <a:srgbClr val="681846"/>
                      </a:solidFill>
                      <a:prstDash val="solid"/>
                      <a:round/>
                      <a:headEnd type="none" w="med" len="med"/>
                      <a:tailEnd type="none" w="med" len="med"/>
                    </a:lnT>
                    <a:lnB w="9525" cap="flat" cmpd="sng" algn="ctr">
                      <a:solidFill>
                        <a:srgbClr val="88194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5277">
                <a:tc>
                  <a:txBody>
                    <a:bodyPr/>
                    <a:lstStyle/>
                    <a:p>
                      <a:r>
                        <a:rPr lang="en-US" sz="3200">
                          <a:effectLst/>
                          <a:latin typeface="Arial" panose="020B0604020202020204" pitchFamily="34" charset="0"/>
                          <a:cs typeface="Arial" panose="020B0604020202020204" pitchFamily="34" charset="0"/>
                        </a:rPr>
                        <a:t>103</a:t>
                      </a:r>
                    </a:p>
                  </a:txBody>
                  <a:tcPr marL="79375" marR="79375" marT="39687" marB="39687">
                    <a:lnL w="9525" cap="flat" cmpd="sng" algn="ctr">
                      <a:solidFill>
                        <a:srgbClr val="801846"/>
                      </a:solidFill>
                      <a:prstDash val="solid"/>
                      <a:round/>
                      <a:headEnd type="none" w="med" len="med"/>
                      <a:tailEnd type="none" w="med" len="med"/>
                    </a:lnL>
                    <a:lnR w="9525" cap="flat" cmpd="sng" algn="ctr">
                      <a:solidFill>
                        <a:srgbClr val="F81B46"/>
                      </a:solidFill>
                      <a:prstDash val="solid"/>
                      <a:round/>
                      <a:headEnd type="none" w="med" len="med"/>
                      <a:tailEnd type="none" w="med" len="med"/>
                    </a:lnR>
                    <a:lnT w="9525" cap="flat" cmpd="sng" algn="ctr">
                      <a:solidFill>
                        <a:srgbClr val="801846"/>
                      </a:solidFill>
                      <a:prstDash val="solid"/>
                      <a:round/>
                      <a:headEnd type="none" w="med" len="med"/>
                      <a:tailEnd type="none" w="med" len="med"/>
                    </a:lnT>
                    <a:lnB w="9525" cap="flat" cmpd="sng" algn="ctr">
                      <a:solidFill>
                        <a:srgbClr val="781746"/>
                      </a:solidFill>
                      <a:prstDash val="solid"/>
                      <a:round/>
                      <a:headEnd type="none" w="med" len="med"/>
                      <a:tailEnd type="none" w="med" len="med"/>
                    </a:lnB>
                    <a:solidFill>
                      <a:srgbClr val="FFFFFF"/>
                    </a:solidFill>
                  </a:tcPr>
                </a:tc>
                <a:tc>
                  <a:txBody>
                    <a:bodyPr/>
                    <a:lstStyle/>
                    <a:p>
                      <a:r>
                        <a:rPr lang="en-US" sz="3200">
                          <a:effectLst/>
                          <a:latin typeface="Arial" panose="020B0604020202020204" pitchFamily="34" charset="0"/>
                          <a:cs typeface="Arial" panose="020B0604020202020204" pitchFamily="34" charset="0"/>
                        </a:rPr>
                        <a:t>Ckon</a:t>
                      </a:r>
                    </a:p>
                  </a:txBody>
                  <a:tcPr marL="79375" marR="79375" marT="39687" marB="39687">
                    <a:lnL w="9525" cap="flat" cmpd="sng" algn="ctr">
                      <a:solidFill>
                        <a:srgbClr val="F81B46"/>
                      </a:solidFill>
                      <a:prstDash val="solid"/>
                      <a:round/>
                      <a:headEnd type="none" w="med" len="med"/>
                      <a:tailEnd type="none" w="med" len="med"/>
                    </a:lnL>
                    <a:lnR w="9525" cap="flat" cmpd="sng" algn="ctr">
                      <a:solidFill>
                        <a:srgbClr val="881946"/>
                      </a:solidFill>
                      <a:prstDash val="solid"/>
                      <a:round/>
                      <a:headEnd type="none" w="med" len="med"/>
                      <a:tailEnd type="none" w="med" len="med"/>
                    </a:lnR>
                    <a:lnT w="9525" cap="flat" cmpd="sng" algn="ctr">
                      <a:solidFill>
                        <a:srgbClr val="F81B46"/>
                      </a:solidFill>
                      <a:prstDash val="solid"/>
                      <a:round/>
                      <a:headEnd type="none" w="med" len="med"/>
                      <a:tailEnd type="none" w="med" len="med"/>
                    </a:lnT>
                    <a:lnB w="9525" cap="flat" cmpd="sng" algn="ctr">
                      <a:solidFill>
                        <a:srgbClr val="181A46"/>
                      </a:solidFill>
                      <a:prstDash val="solid"/>
                      <a:round/>
                      <a:headEnd type="none" w="med" len="med"/>
                      <a:tailEnd type="none" w="med" len="med"/>
                    </a:lnB>
                    <a:solidFill>
                      <a:srgbClr val="FFFFFF"/>
                    </a:solidFill>
                  </a:tcPr>
                </a:tc>
                <a:tc>
                  <a:txBody>
                    <a:bodyPr/>
                    <a:lstStyle/>
                    <a:p>
                      <a:r>
                        <a:rPr lang="en-US" sz="3200">
                          <a:effectLst/>
                          <a:latin typeface="Arial" panose="020B0604020202020204" pitchFamily="34" charset="0"/>
                          <a:cs typeface="Arial" panose="020B0604020202020204" pitchFamily="34" charset="0"/>
                        </a:rPr>
                        <a:t>Java</a:t>
                      </a:r>
                    </a:p>
                  </a:txBody>
                  <a:tcPr marL="79375" marR="79375" marT="39687" marB="39687">
                    <a:lnL w="9525" cap="flat" cmpd="sng" algn="ctr">
                      <a:solidFill>
                        <a:srgbClr val="881946"/>
                      </a:solidFill>
                      <a:prstDash val="solid"/>
                      <a:round/>
                      <a:headEnd type="none" w="med" len="med"/>
                      <a:tailEnd type="none" w="med" len="med"/>
                    </a:lnL>
                    <a:lnR w="9525" cap="flat" cmpd="sng" algn="ctr">
                      <a:solidFill>
                        <a:srgbClr val="881946"/>
                      </a:solidFill>
                      <a:prstDash val="solid"/>
                      <a:round/>
                      <a:headEnd type="none" w="med" len="med"/>
                      <a:tailEnd type="none" w="med" len="med"/>
                    </a:lnR>
                    <a:lnT w="9525" cap="flat" cmpd="sng" algn="ctr">
                      <a:solidFill>
                        <a:srgbClr val="881946"/>
                      </a:solidFill>
                      <a:prstDash val="solid"/>
                      <a:round/>
                      <a:headEnd type="none" w="med" len="med"/>
                      <a:tailEnd type="none" w="med" len="med"/>
                    </a:lnT>
                    <a:lnB w="9525" cap="flat" cmpd="sng" algn="ctr">
                      <a:solidFill>
                        <a:srgbClr val="601A4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5277">
                <a:tc>
                  <a:txBody>
                    <a:bodyPr/>
                    <a:lstStyle/>
                    <a:p>
                      <a:r>
                        <a:rPr lang="en-US" sz="3200">
                          <a:effectLst/>
                          <a:latin typeface="Arial" panose="020B0604020202020204" pitchFamily="34" charset="0"/>
                          <a:cs typeface="Arial" panose="020B0604020202020204" pitchFamily="34" charset="0"/>
                        </a:rPr>
                        <a:t>102</a:t>
                      </a:r>
                    </a:p>
                  </a:txBody>
                  <a:tcPr marL="79375" marR="79375" marT="39687" marB="39687">
                    <a:lnL w="9525" cap="flat" cmpd="sng" algn="ctr">
                      <a:solidFill>
                        <a:srgbClr val="781746"/>
                      </a:solidFill>
                      <a:prstDash val="solid"/>
                      <a:round/>
                      <a:headEnd type="none" w="med" len="med"/>
                      <a:tailEnd type="none" w="med" len="med"/>
                    </a:lnL>
                    <a:lnR w="9525" cap="flat" cmpd="sng" algn="ctr">
                      <a:solidFill>
                        <a:srgbClr val="181A46"/>
                      </a:solidFill>
                      <a:prstDash val="solid"/>
                      <a:round/>
                      <a:headEnd type="none" w="med" len="med"/>
                      <a:tailEnd type="none" w="med" len="med"/>
                    </a:lnR>
                    <a:lnT w="9525" cap="flat" cmpd="sng" algn="ctr">
                      <a:solidFill>
                        <a:srgbClr val="781746"/>
                      </a:solidFill>
                      <a:prstDash val="solid"/>
                      <a:round/>
                      <a:headEnd type="none" w="med" len="med"/>
                      <a:tailEnd type="none" w="med" len="med"/>
                    </a:lnT>
                    <a:lnB w="9525" cap="flat" cmpd="sng" algn="ctr">
                      <a:solidFill>
                        <a:srgbClr val="781746"/>
                      </a:solidFill>
                      <a:prstDash val="solid"/>
                      <a:round/>
                      <a:headEnd type="none" w="med" len="med"/>
                      <a:tailEnd type="none" w="med" len="med"/>
                    </a:lnB>
                    <a:solidFill>
                      <a:srgbClr val="FFFFFF"/>
                    </a:solidFill>
                  </a:tcPr>
                </a:tc>
                <a:tc>
                  <a:txBody>
                    <a:bodyPr/>
                    <a:lstStyle/>
                    <a:p>
                      <a:r>
                        <a:rPr lang="en-US" sz="3200">
                          <a:effectLst/>
                          <a:latin typeface="Arial" panose="020B0604020202020204" pitchFamily="34" charset="0"/>
                          <a:cs typeface="Arial" panose="020B0604020202020204" pitchFamily="34" charset="0"/>
                        </a:rPr>
                        <a:t>Bkon</a:t>
                      </a:r>
                    </a:p>
                  </a:txBody>
                  <a:tcPr marL="79375" marR="79375" marT="39687" marB="39687">
                    <a:lnL w="9525" cap="flat" cmpd="sng" algn="ctr">
                      <a:solidFill>
                        <a:srgbClr val="181A46"/>
                      </a:solidFill>
                      <a:prstDash val="solid"/>
                      <a:round/>
                      <a:headEnd type="none" w="med" len="med"/>
                      <a:tailEnd type="none" w="med" len="med"/>
                    </a:lnL>
                    <a:lnR w="9525" cap="flat" cmpd="sng" algn="ctr">
                      <a:solidFill>
                        <a:srgbClr val="601A46"/>
                      </a:solidFill>
                      <a:prstDash val="solid"/>
                      <a:round/>
                      <a:headEnd type="none" w="med" len="med"/>
                      <a:tailEnd type="none" w="med" len="med"/>
                    </a:lnR>
                    <a:lnT w="9525" cap="flat" cmpd="sng" algn="ctr">
                      <a:solidFill>
                        <a:srgbClr val="181A46"/>
                      </a:solidFill>
                      <a:prstDash val="solid"/>
                      <a:round/>
                      <a:headEnd type="none" w="med" len="med"/>
                      <a:tailEnd type="none" w="med" len="med"/>
                    </a:lnT>
                    <a:lnB w="9525" cap="flat" cmpd="sng" algn="ctr">
                      <a:solidFill>
                        <a:srgbClr val="181A46"/>
                      </a:solidFill>
                      <a:prstDash val="solid"/>
                      <a:round/>
                      <a:headEnd type="none" w="med" len="med"/>
                      <a:tailEnd type="none" w="med" len="med"/>
                    </a:lnB>
                    <a:solidFill>
                      <a:srgbClr val="FFFFFF"/>
                    </a:solidFill>
                  </a:tcPr>
                </a:tc>
                <a:tc>
                  <a:txBody>
                    <a:bodyPr/>
                    <a:lstStyle/>
                    <a:p>
                      <a:r>
                        <a:rPr lang="en-US" sz="3200" dirty="0">
                          <a:effectLst/>
                          <a:latin typeface="Arial" panose="020B0604020202020204" pitchFamily="34" charset="0"/>
                          <a:cs typeface="Arial" panose="020B0604020202020204" pitchFamily="34" charset="0"/>
                        </a:rPr>
                        <a:t>C, C++</a:t>
                      </a:r>
                    </a:p>
                  </a:txBody>
                  <a:tcPr marL="79375" marR="79375" marT="39687" marB="39687">
                    <a:lnL w="9525" cap="flat" cmpd="sng" algn="ctr">
                      <a:solidFill>
                        <a:srgbClr val="601A46"/>
                      </a:solidFill>
                      <a:prstDash val="solid"/>
                      <a:round/>
                      <a:headEnd type="none" w="med" len="med"/>
                      <a:tailEnd type="none" w="med" len="med"/>
                    </a:lnL>
                    <a:lnR w="9525" cap="flat" cmpd="sng" algn="ctr">
                      <a:solidFill>
                        <a:srgbClr val="601A46"/>
                      </a:solidFill>
                      <a:prstDash val="solid"/>
                      <a:round/>
                      <a:headEnd type="none" w="med" len="med"/>
                      <a:tailEnd type="none" w="med" len="med"/>
                    </a:lnR>
                    <a:lnT w="9525" cap="flat" cmpd="sng" algn="ctr">
                      <a:solidFill>
                        <a:srgbClr val="601A46"/>
                      </a:solidFill>
                      <a:prstDash val="solid"/>
                      <a:round/>
                      <a:headEnd type="none" w="med" len="med"/>
                      <a:tailEnd type="none" w="med" len="med"/>
                    </a:lnT>
                    <a:lnB w="9525" cap="flat" cmpd="sng" algn="ctr">
                      <a:solidFill>
                        <a:srgbClr val="601A4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7" name="Left Arrow 6"/>
          <p:cNvSpPr/>
          <p:nvPr/>
        </p:nvSpPr>
        <p:spPr>
          <a:xfrm>
            <a:off x="12021531" y="3139833"/>
            <a:ext cx="3131127" cy="521080"/>
          </a:xfrm>
          <a:prstGeom prst="lef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15265110" y="3106915"/>
            <a:ext cx="3055369" cy="553998"/>
          </a:xfrm>
          <a:prstGeom prst="rect">
            <a:avLst/>
          </a:prstGeom>
        </p:spPr>
        <p:txBody>
          <a:bodyPr wrap="square">
            <a:spAutoFit/>
          </a:bodyPr>
          <a:lstStyle/>
          <a:p>
            <a:r>
              <a:rPr lang="en-US" dirty="0">
                <a:solidFill>
                  <a:schemeClr val="accent5"/>
                </a:solidFill>
                <a:latin typeface="Arial" panose="020B0604020202020204" pitchFamily="34" charset="0"/>
                <a:cs typeface="Arial" panose="020B0604020202020204" pitchFamily="34" charset="0"/>
              </a:rPr>
              <a:t>Violates Rule 1</a:t>
            </a:r>
          </a:p>
        </p:txBody>
      </p:sp>
      <p:sp>
        <p:nvSpPr>
          <p:cNvPr id="8" name="Rectangle 7"/>
          <p:cNvSpPr/>
          <p:nvPr/>
        </p:nvSpPr>
        <p:spPr>
          <a:xfrm>
            <a:off x="1911927" y="6032893"/>
            <a:ext cx="19396364" cy="1754326"/>
          </a:xfrm>
          <a:prstGeom prst="rect">
            <a:avLst/>
          </a:prstGeom>
        </p:spPr>
        <p:txBody>
          <a:bodyPr wrap="square">
            <a:spAutoFit/>
          </a:bodyPr>
          <a:lstStyle/>
          <a:p>
            <a:pPr algn="l"/>
            <a:r>
              <a:rPr lang="en-US" sz="3600" b="0" dirty="0">
                <a:solidFill>
                  <a:srgbClr val="FF0000"/>
                </a:solidFill>
                <a:latin typeface="Arial" panose="020B0604020202020204" pitchFamily="34" charset="0"/>
                <a:cs typeface="Arial" panose="020B0604020202020204" pitchFamily="34" charset="0"/>
              </a:rPr>
              <a:t>How to solve this Problem?</a:t>
            </a:r>
          </a:p>
          <a:p>
            <a:pPr algn="l"/>
            <a:endParaRPr lang="en-US" sz="3600" b="0" dirty="0">
              <a:solidFill>
                <a:srgbClr val="212529"/>
              </a:solidFill>
              <a:latin typeface="Arial" panose="020B0604020202020204" pitchFamily="34" charset="0"/>
              <a:cs typeface="Arial" panose="020B0604020202020204" pitchFamily="34" charset="0"/>
            </a:endParaRPr>
          </a:p>
          <a:p>
            <a:pPr algn="l"/>
            <a:r>
              <a:rPr lang="en-US" sz="3600" b="0" dirty="0">
                <a:solidFill>
                  <a:srgbClr val="00B050"/>
                </a:solidFill>
                <a:latin typeface="Arial" panose="020B0604020202020204" pitchFamily="34" charset="0"/>
                <a:cs typeface="Arial" panose="020B0604020202020204" pitchFamily="34" charset="0"/>
              </a:rPr>
              <a:t>It's very simple, because all we have to do is break the values into atomic values.</a:t>
            </a:r>
          </a:p>
        </p:txBody>
      </p:sp>
      <p:graphicFrame>
        <p:nvGraphicFramePr>
          <p:cNvPr id="9" name="Table 8"/>
          <p:cNvGraphicFramePr>
            <a:graphicFrameLocks noGrp="1"/>
          </p:cNvGraphicFramePr>
          <p:nvPr>
            <p:extLst>
              <p:ext uri="{D42A27DB-BD31-4B8C-83A1-F6EECF244321}">
                <p14:modId xmlns:p14="http://schemas.microsoft.com/office/powerpoint/2010/main" val="1082187066"/>
              </p:ext>
            </p:extLst>
          </p:nvPr>
        </p:nvGraphicFramePr>
        <p:xfrm>
          <a:off x="4548875" y="8353158"/>
          <a:ext cx="11162181" cy="3975096"/>
        </p:xfrm>
        <a:graphic>
          <a:graphicData uri="http://schemas.openxmlformats.org/drawingml/2006/table">
            <a:tbl>
              <a:tblPr/>
              <a:tblGrid>
                <a:gridCol w="3720727">
                  <a:extLst>
                    <a:ext uri="{9D8B030D-6E8A-4147-A177-3AD203B41FA5}">
                      <a16:colId xmlns:a16="http://schemas.microsoft.com/office/drawing/2014/main" val="20000"/>
                    </a:ext>
                  </a:extLst>
                </a:gridCol>
                <a:gridCol w="3720727">
                  <a:extLst>
                    <a:ext uri="{9D8B030D-6E8A-4147-A177-3AD203B41FA5}">
                      <a16:colId xmlns:a16="http://schemas.microsoft.com/office/drawing/2014/main" val="20001"/>
                    </a:ext>
                  </a:extLst>
                </a:gridCol>
                <a:gridCol w="3720727">
                  <a:extLst>
                    <a:ext uri="{9D8B030D-6E8A-4147-A177-3AD203B41FA5}">
                      <a16:colId xmlns:a16="http://schemas.microsoft.com/office/drawing/2014/main" val="20002"/>
                    </a:ext>
                  </a:extLst>
                </a:gridCol>
              </a:tblGrid>
              <a:tr h="626740">
                <a:tc>
                  <a:txBody>
                    <a:bodyPr/>
                    <a:lstStyle/>
                    <a:p>
                      <a:pPr algn="ctr"/>
                      <a:r>
                        <a:rPr lang="en-US" sz="4000" dirty="0" err="1">
                          <a:effectLst/>
                          <a:latin typeface="Arial" panose="020B0604020202020204" pitchFamily="34" charset="0"/>
                          <a:cs typeface="Arial" panose="020B0604020202020204" pitchFamily="34" charset="0"/>
                        </a:rPr>
                        <a:t>Roll_No</a:t>
                      </a:r>
                      <a:endParaRPr lang="en-US" sz="4000" dirty="0">
                        <a:effectLst/>
                        <a:latin typeface="Arial" panose="020B0604020202020204" pitchFamily="34" charset="0"/>
                        <a:cs typeface="Arial" panose="020B0604020202020204" pitchFamily="34" charset="0"/>
                      </a:endParaRPr>
                    </a:p>
                  </a:txBody>
                  <a:tcPr marL="52917" marR="52917" marT="26458" marB="26458">
                    <a:lnL w="9525" cap="flat" cmpd="sng" algn="ctr">
                      <a:solidFill>
                        <a:srgbClr val="082146"/>
                      </a:solidFill>
                      <a:prstDash val="solid"/>
                      <a:round/>
                      <a:headEnd type="none" w="med" len="med"/>
                      <a:tailEnd type="none" w="med" len="med"/>
                    </a:lnL>
                    <a:lnR w="9525" cap="flat" cmpd="sng" algn="ctr">
                      <a:solidFill>
                        <a:srgbClr val="982A46"/>
                      </a:solidFill>
                      <a:prstDash val="solid"/>
                      <a:round/>
                      <a:headEnd type="none" w="med" len="med"/>
                      <a:tailEnd type="none" w="med" len="med"/>
                    </a:lnR>
                    <a:lnT w="9525" cap="flat" cmpd="sng" algn="ctr">
                      <a:solidFill>
                        <a:srgbClr val="082146"/>
                      </a:solidFill>
                      <a:prstDash val="solid"/>
                      <a:round/>
                      <a:headEnd type="none" w="med" len="med"/>
                      <a:tailEnd type="none" w="med" len="med"/>
                    </a:lnT>
                    <a:lnB w="9525" cap="flat" cmpd="sng" algn="ctr">
                      <a:solidFill>
                        <a:srgbClr val="302946"/>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Name</a:t>
                      </a:r>
                    </a:p>
                  </a:txBody>
                  <a:tcPr marL="52917" marR="52917" marT="26458" marB="26458">
                    <a:lnL w="9525" cap="flat" cmpd="sng" algn="ctr">
                      <a:solidFill>
                        <a:srgbClr val="982A46"/>
                      </a:solidFill>
                      <a:prstDash val="solid"/>
                      <a:round/>
                      <a:headEnd type="none" w="med" len="med"/>
                      <a:tailEnd type="none" w="med" len="med"/>
                    </a:lnL>
                    <a:lnR w="9525" cap="flat" cmpd="sng" algn="ctr">
                      <a:solidFill>
                        <a:srgbClr val="982A46"/>
                      </a:solidFill>
                      <a:prstDash val="solid"/>
                      <a:round/>
                      <a:headEnd type="none" w="med" len="med"/>
                      <a:tailEnd type="none" w="med" len="med"/>
                    </a:lnR>
                    <a:lnT w="9525" cap="flat" cmpd="sng" algn="ctr">
                      <a:solidFill>
                        <a:srgbClr val="982A46"/>
                      </a:solidFill>
                      <a:prstDash val="solid"/>
                      <a:round/>
                      <a:headEnd type="none" w="med" len="med"/>
                      <a:tailEnd type="none" w="med" len="med"/>
                    </a:lnT>
                    <a:lnB w="9525" cap="flat" cmpd="sng" algn="ctr">
                      <a:solidFill>
                        <a:srgbClr val="F82D46"/>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Subject</a:t>
                      </a:r>
                    </a:p>
                  </a:txBody>
                  <a:tcPr marL="52917" marR="52917" marT="26458" marB="26458">
                    <a:lnL w="9525" cap="flat" cmpd="sng" algn="ctr">
                      <a:solidFill>
                        <a:srgbClr val="982A46"/>
                      </a:solidFill>
                      <a:prstDash val="solid"/>
                      <a:round/>
                      <a:headEnd type="none" w="med" len="med"/>
                      <a:tailEnd type="none" w="med" len="med"/>
                    </a:lnL>
                    <a:lnR w="9525" cap="flat" cmpd="sng" algn="ctr">
                      <a:solidFill>
                        <a:srgbClr val="982A46"/>
                      </a:solidFill>
                      <a:prstDash val="solid"/>
                      <a:round/>
                      <a:headEnd type="none" w="med" len="med"/>
                      <a:tailEnd type="none" w="med" len="med"/>
                    </a:lnR>
                    <a:lnT w="9525" cap="flat" cmpd="sng" algn="ctr">
                      <a:solidFill>
                        <a:srgbClr val="982A46"/>
                      </a:solidFill>
                      <a:prstDash val="solid"/>
                      <a:round/>
                      <a:headEnd type="none" w="med" len="med"/>
                      <a:tailEnd type="none" w="med" len="med"/>
                    </a:lnT>
                    <a:lnB w="9525" cap="flat" cmpd="sng" algn="ctr">
                      <a:solidFill>
                        <a:srgbClr val="F02C4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626740">
                <a:tc>
                  <a:txBody>
                    <a:bodyPr/>
                    <a:lstStyle/>
                    <a:p>
                      <a:r>
                        <a:rPr lang="en-US" sz="4000">
                          <a:effectLst/>
                          <a:latin typeface="Arial" panose="020B0604020202020204" pitchFamily="34" charset="0"/>
                          <a:cs typeface="Arial" panose="020B0604020202020204" pitchFamily="34" charset="0"/>
                        </a:rPr>
                        <a:t>101</a:t>
                      </a:r>
                    </a:p>
                  </a:txBody>
                  <a:tcPr marL="52917" marR="52917" marT="26458" marB="26458">
                    <a:lnL w="9525" cap="flat" cmpd="sng" algn="ctr">
                      <a:solidFill>
                        <a:srgbClr val="302946"/>
                      </a:solidFill>
                      <a:prstDash val="solid"/>
                      <a:round/>
                      <a:headEnd type="none" w="med" len="med"/>
                      <a:tailEnd type="none" w="med" len="med"/>
                    </a:lnL>
                    <a:lnR w="9525" cap="flat" cmpd="sng" algn="ctr">
                      <a:solidFill>
                        <a:srgbClr val="F82D46"/>
                      </a:solidFill>
                      <a:prstDash val="solid"/>
                      <a:round/>
                      <a:headEnd type="none" w="med" len="med"/>
                      <a:tailEnd type="none" w="med" len="med"/>
                    </a:lnR>
                    <a:lnT w="9525" cap="flat" cmpd="sng" algn="ctr">
                      <a:solidFill>
                        <a:srgbClr val="302946"/>
                      </a:solidFill>
                      <a:prstDash val="solid"/>
                      <a:round/>
                      <a:headEnd type="none" w="med" len="med"/>
                      <a:tailEnd type="none" w="med" len="med"/>
                    </a:lnT>
                    <a:lnB w="9525" cap="flat" cmpd="sng" algn="ctr">
                      <a:solidFill>
                        <a:srgbClr val="1829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Akon</a:t>
                      </a:r>
                    </a:p>
                  </a:txBody>
                  <a:tcPr marL="52917" marR="52917" marT="26458" marB="26458">
                    <a:lnL w="9525" cap="flat" cmpd="sng" algn="ctr">
                      <a:solidFill>
                        <a:srgbClr val="F82D46"/>
                      </a:solidFill>
                      <a:prstDash val="solid"/>
                      <a:round/>
                      <a:headEnd type="none" w="med" len="med"/>
                      <a:tailEnd type="none" w="med" len="med"/>
                    </a:lnL>
                    <a:lnR w="9525" cap="flat" cmpd="sng" algn="ctr">
                      <a:solidFill>
                        <a:srgbClr val="F02C46"/>
                      </a:solidFill>
                      <a:prstDash val="solid"/>
                      <a:round/>
                      <a:headEnd type="none" w="med" len="med"/>
                      <a:tailEnd type="none" w="med" len="med"/>
                    </a:lnR>
                    <a:lnT w="9525" cap="flat" cmpd="sng" algn="ctr">
                      <a:solidFill>
                        <a:srgbClr val="F82D46"/>
                      </a:solidFill>
                      <a:prstDash val="solid"/>
                      <a:round/>
                      <a:headEnd type="none" w="med" len="med"/>
                      <a:tailEnd type="none" w="med" len="med"/>
                    </a:lnT>
                    <a:lnB w="9525" cap="flat" cmpd="sng" algn="ctr">
                      <a:solidFill>
                        <a:srgbClr val="A02B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OS</a:t>
                      </a:r>
                    </a:p>
                  </a:txBody>
                  <a:tcPr marL="52917" marR="52917" marT="26458" marB="26458">
                    <a:lnL w="9525" cap="flat" cmpd="sng" algn="ctr">
                      <a:solidFill>
                        <a:srgbClr val="F02C46"/>
                      </a:solidFill>
                      <a:prstDash val="solid"/>
                      <a:round/>
                      <a:headEnd type="none" w="med" len="med"/>
                      <a:tailEnd type="none" w="med" len="med"/>
                    </a:lnL>
                    <a:lnR w="9525" cap="flat" cmpd="sng" algn="ctr">
                      <a:solidFill>
                        <a:srgbClr val="F02C46"/>
                      </a:solidFill>
                      <a:prstDash val="solid"/>
                      <a:round/>
                      <a:headEnd type="none" w="med" len="med"/>
                      <a:tailEnd type="none" w="med" len="med"/>
                    </a:lnR>
                    <a:lnT w="9525" cap="flat" cmpd="sng" algn="ctr">
                      <a:solidFill>
                        <a:srgbClr val="F02C46"/>
                      </a:solidFill>
                      <a:prstDash val="solid"/>
                      <a:round/>
                      <a:headEnd type="none" w="med" len="med"/>
                      <a:tailEnd type="none" w="med" len="med"/>
                    </a:lnT>
                    <a:lnB w="9525" cap="flat" cmpd="sng" algn="ctr">
                      <a:solidFill>
                        <a:srgbClr val="002C4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6740">
                <a:tc>
                  <a:txBody>
                    <a:bodyPr/>
                    <a:lstStyle/>
                    <a:p>
                      <a:r>
                        <a:rPr lang="en-US" sz="4000">
                          <a:effectLst/>
                          <a:latin typeface="Arial" panose="020B0604020202020204" pitchFamily="34" charset="0"/>
                          <a:cs typeface="Arial" panose="020B0604020202020204" pitchFamily="34" charset="0"/>
                        </a:rPr>
                        <a:t>101</a:t>
                      </a:r>
                    </a:p>
                  </a:txBody>
                  <a:tcPr marL="52917" marR="52917" marT="26458" marB="26458">
                    <a:lnL w="9525" cap="flat" cmpd="sng" algn="ctr">
                      <a:solidFill>
                        <a:srgbClr val="182946"/>
                      </a:solidFill>
                      <a:prstDash val="solid"/>
                      <a:round/>
                      <a:headEnd type="none" w="med" len="med"/>
                      <a:tailEnd type="none" w="med" len="med"/>
                    </a:lnL>
                    <a:lnR w="9525" cap="flat" cmpd="sng" algn="ctr">
                      <a:solidFill>
                        <a:srgbClr val="A02B46"/>
                      </a:solidFill>
                      <a:prstDash val="solid"/>
                      <a:round/>
                      <a:headEnd type="none" w="med" len="med"/>
                      <a:tailEnd type="none" w="med" len="med"/>
                    </a:lnR>
                    <a:lnT w="9525" cap="flat" cmpd="sng" algn="ctr">
                      <a:solidFill>
                        <a:srgbClr val="182946"/>
                      </a:solidFill>
                      <a:prstDash val="solid"/>
                      <a:round/>
                      <a:headEnd type="none" w="med" len="med"/>
                      <a:tailEnd type="none" w="med" len="med"/>
                    </a:lnT>
                    <a:lnB w="9525" cap="flat" cmpd="sng" algn="ctr">
                      <a:solidFill>
                        <a:srgbClr val="182946"/>
                      </a:solidFill>
                      <a:prstDash val="solid"/>
                      <a:round/>
                      <a:headEnd type="none" w="med" len="med"/>
                      <a:tailEnd type="none" w="med" len="med"/>
                    </a:lnB>
                    <a:solidFill>
                      <a:srgbClr val="FFFFFF"/>
                    </a:solidFill>
                  </a:tcPr>
                </a:tc>
                <a:tc>
                  <a:txBody>
                    <a:bodyPr/>
                    <a:lstStyle/>
                    <a:p>
                      <a:r>
                        <a:rPr lang="en-US" sz="4000" dirty="0">
                          <a:effectLst/>
                          <a:latin typeface="Arial" panose="020B0604020202020204" pitchFamily="34" charset="0"/>
                          <a:cs typeface="Arial" panose="020B0604020202020204" pitchFamily="34" charset="0"/>
                        </a:rPr>
                        <a:t>Akon</a:t>
                      </a:r>
                    </a:p>
                  </a:txBody>
                  <a:tcPr marL="52917" marR="52917" marT="26458" marB="26458">
                    <a:lnL w="9525" cap="flat" cmpd="sng" algn="ctr">
                      <a:solidFill>
                        <a:srgbClr val="A02B46"/>
                      </a:solidFill>
                      <a:prstDash val="solid"/>
                      <a:round/>
                      <a:headEnd type="none" w="med" len="med"/>
                      <a:tailEnd type="none" w="med" len="med"/>
                    </a:lnL>
                    <a:lnR w="9525" cap="flat" cmpd="sng" algn="ctr">
                      <a:solidFill>
                        <a:srgbClr val="002C46"/>
                      </a:solidFill>
                      <a:prstDash val="solid"/>
                      <a:round/>
                      <a:headEnd type="none" w="med" len="med"/>
                      <a:tailEnd type="none" w="med" len="med"/>
                    </a:lnR>
                    <a:lnT w="9525" cap="flat" cmpd="sng" algn="ctr">
                      <a:solidFill>
                        <a:srgbClr val="A02B46"/>
                      </a:solidFill>
                      <a:prstDash val="solid"/>
                      <a:round/>
                      <a:headEnd type="none" w="med" len="med"/>
                      <a:tailEnd type="none" w="med" len="med"/>
                    </a:lnT>
                    <a:lnB w="9525" cap="flat" cmpd="sng" algn="ctr">
                      <a:solidFill>
                        <a:srgbClr val="382D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CN</a:t>
                      </a:r>
                    </a:p>
                  </a:txBody>
                  <a:tcPr marL="52917" marR="52917" marT="26458" marB="26458">
                    <a:lnL w="9525" cap="flat" cmpd="sng" algn="ctr">
                      <a:solidFill>
                        <a:srgbClr val="002C46"/>
                      </a:solidFill>
                      <a:prstDash val="solid"/>
                      <a:round/>
                      <a:headEnd type="none" w="med" len="med"/>
                      <a:tailEnd type="none" w="med" len="med"/>
                    </a:lnL>
                    <a:lnR w="9525" cap="flat" cmpd="sng" algn="ctr">
                      <a:solidFill>
                        <a:srgbClr val="002C46"/>
                      </a:solidFill>
                      <a:prstDash val="solid"/>
                      <a:round/>
                      <a:headEnd type="none" w="med" len="med"/>
                      <a:tailEnd type="none" w="med" len="med"/>
                    </a:lnR>
                    <a:lnT w="9525" cap="flat" cmpd="sng" algn="ctr">
                      <a:solidFill>
                        <a:srgbClr val="002C46"/>
                      </a:solidFill>
                      <a:prstDash val="solid"/>
                      <a:round/>
                      <a:headEnd type="none" w="med" len="med"/>
                      <a:tailEnd type="none" w="med" len="med"/>
                    </a:lnT>
                    <a:lnB w="9525" cap="flat" cmpd="sng" algn="ctr">
                      <a:solidFill>
                        <a:srgbClr val="A02B4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26740">
                <a:tc>
                  <a:txBody>
                    <a:bodyPr/>
                    <a:lstStyle/>
                    <a:p>
                      <a:r>
                        <a:rPr lang="en-US" sz="4000">
                          <a:effectLst/>
                          <a:latin typeface="Arial" panose="020B0604020202020204" pitchFamily="34" charset="0"/>
                          <a:cs typeface="Arial" panose="020B0604020202020204" pitchFamily="34" charset="0"/>
                        </a:rPr>
                        <a:t>103</a:t>
                      </a:r>
                    </a:p>
                  </a:txBody>
                  <a:tcPr marL="52917" marR="52917" marT="26458" marB="26458">
                    <a:lnL w="9525" cap="flat" cmpd="sng" algn="ctr">
                      <a:solidFill>
                        <a:srgbClr val="182946"/>
                      </a:solidFill>
                      <a:prstDash val="solid"/>
                      <a:round/>
                      <a:headEnd type="none" w="med" len="med"/>
                      <a:tailEnd type="none" w="med" len="med"/>
                    </a:lnL>
                    <a:lnR w="9525" cap="flat" cmpd="sng" algn="ctr">
                      <a:solidFill>
                        <a:srgbClr val="382D46"/>
                      </a:solidFill>
                      <a:prstDash val="solid"/>
                      <a:round/>
                      <a:headEnd type="none" w="med" len="med"/>
                      <a:tailEnd type="none" w="med" len="med"/>
                    </a:lnR>
                    <a:lnT w="9525" cap="flat" cmpd="sng" algn="ctr">
                      <a:solidFill>
                        <a:srgbClr val="182946"/>
                      </a:solidFill>
                      <a:prstDash val="solid"/>
                      <a:round/>
                      <a:headEnd type="none" w="med" len="med"/>
                      <a:tailEnd type="none" w="med" len="med"/>
                    </a:lnT>
                    <a:lnB w="9525" cap="flat" cmpd="sng" algn="ctr">
                      <a:solidFill>
                        <a:srgbClr val="3029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Ckon</a:t>
                      </a:r>
                    </a:p>
                  </a:txBody>
                  <a:tcPr marL="52917" marR="52917" marT="26458" marB="26458">
                    <a:lnL w="9525" cap="flat" cmpd="sng" algn="ctr">
                      <a:solidFill>
                        <a:srgbClr val="382D46"/>
                      </a:solidFill>
                      <a:prstDash val="solid"/>
                      <a:round/>
                      <a:headEnd type="none" w="med" len="med"/>
                      <a:tailEnd type="none" w="med" len="med"/>
                    </a:lnL>
                    <a:lnR w="9525" cap="flat" cmpd="sng" algn="ctr">
                      <a:solidFill>
                        <a:srgbClr val="A02B46"/>
                      </a:solidFill>
                      <a:prstDash val="solid"/>
                      <a:round/>
                      <a:headEnd type="none" w="med" len="med"/>
                      <a:tailEnd type="none" w="med" len="med"/>
                    </a:lnR>
                    <a:lnT w="9525" cap="flat" cmpd="sng" algn="ctr">
                      <a:solidFill>
                        <a:srgbClr val="382D46"/>
                      </a:solidFill>
                      <a:prstDash val="solid"/>
                      <a:round/>
                      <a:headEnd type="none" w="med" len="med"/>
                      <a:tailEnd type="none" w="med" len="med"/>
                    </a:lnT>
                    <a:lnB w="9525" cap="flat" cmpd="sng" algn="ctr">
                      <a:solidFill>
                        <a:srgbClr val="D82C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Java</a:t>
                      </a:r>
                    </a:p>
                  </a:txBody>
                  <a:tcPr marL="52917" marR="52917" marT="26458" marB="26458">
                    <a:lnL w="9525" cap="flat" cmpd="sng" algn="ctr">
                      <a:solidFill>
                        <a:srgbClr val="A02B46"/>
                      </a:solidFill>
                      <a:prstDash val="solid"/>
                      <a:round/>
                      <a:headEnd type="none" w="med" len="med"/>
                      <a:tailEnd type="none" w="med" len="med"/>
                    </a:lnL>
                    <a:lnR w="9525" cap="flat" cmpd="sng" algn="ctr">
                      <a:solidFill>
                        <a:srgbClr val="A02B46"/>
                      </a:solidFill>
                      <a:prstDash val="solid"/>
                      <a:round/>
                      <a:headEnd type="none" w="med" len="med"/>
                      <a:tailEnd type="none" w="med" len="med"/>
                    </a:lnR>
                    <a:lnT w="9525" cap="flat" cmpd="sng" algn="ctr">
                      <a:solidFill>
                        <a:srgbClr val="A02B46"/>
                      </a:solidFill>
                      <a:prstDash val="solid"/>
                      <a:round/>
                      <a:headEnd type="none" w="med" len="med"/>
                      <a:tailEnd type="none" w="med" len="med"/>
                    </a:lnT>
                    <a:lnB w="9525" cap="flat" cmpd="sng" algn="ctr">
                      <a:solidFill>
                        <a:srgbClr val="702B4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6740">
                <a:tc>
                  <a:txBody>
                    <a:bodyPr/>
                    <a:lstStyle/>
                    <a:p>
                      <a:r>
                        <a:rPr lang="en-US" sz="4000">
                          <a:effectLst/>
                          <a:latin typeface="Arial" panose="020B0604020202020204" pitchFamily="34" charset="0"/>
                          <a:cs typeface="Arial" panose="020B0604020202020204" pitchFamily="34" charset="0"/>
                        </a:rPr>
                        <a:t>102</a:t>
                      </a:r>
                    </a:p>
                  </a:txBody>
                  <a:tcPr marL="52917" marR="52917" marT="26458" marB="26458">
                    <a:lnL w="9525" cap="flat" cmpd="sng" algn="ctr">
                      <a:solidFill>
                        <a:srgbClr val="302946"/>
                      </a:solidFill>
                      <a:prstDash val="solid"/>
                      <a:round/>
                      <a:headEnd type="none" w="med" len="med"/>
                      <a:tailEnd type="none" w="med" len="med"/>
                    </a:lnL>
                    <a:lnR w="9525" cap="flat" cmpd="sng" algn="ctr">
                      <a:solidFill>
                        <a:srgbClr val="D82C46"/>
                      </a:solidFill>
                      <a:prstDash val="solid"/>
                      <a:round/>
                      <a:headEnd type="none" w="med" len="med"/>
                      <a:tailEnd type="none" w="med" len="med"/>
                    </a:lnR>
                    <a:lnT w="9525" cap="flat" cmpd="sng" algn="ctr">
                      <a:solidFill>
                        <a:srgbClr val="302946"/>
                      </a:solidFill>
                      <a:prstDash val="solid"/>
                      <a:round/>
                      <a:headEnd type="none" w="med" len="med"/>
                      <a:tailEnd type="none" w="med" len="med"/>
                    </a:lnT>
                    <a:lnB w="9525" cap="flat" cmpd="sng" algn="ctr">
                      <a:solidFill>
                        <a:srgbClr val="E02D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Bkon</a:t>
                      </a:r>
                    </a:p>
                  </a:txBody>
                  <a:tcPr marL="52917" marR="52917" marT="26458" marB="26458">
                    <a:lnL w="9525" cap="flat" cmpd="sng" algn="ctr">
                      <a:solidFill>
                        <a:srgbClr val="D82C46"/>
                      </a:solidFill>
                      <a:prstDash val="solid"/>
                      <a:round/>
                      <a:headEnd type="none" w="med" len="med"/>
                      <a:tailEnd type="none" w="med" len="med"/>
                    </a:lnL>
                    <a:lnR w="9525" cap="flat" cmpd="sng" algn="ctr">
                      <a:solidFill>
                        <a:srgbClr val="702B46"/>
                      </a:solidFill>
                      <a:prstDash val="solid"/>
                      <a:round/>
                      <a:headEnd type="none" w="med" len="med"/>
                      <a:tailEnd type="none" w="med" len="med"/>
                    </a:lnR>
                    <a:lnT w="9525" cap="flat" cmpd="sng" algn="ctr">
                      <a:solidFill>
                        <a:srgbClr val="D82C46"/>
                      </a:solidFill>
                      <a:prstDash val="solid"/>
                      <a:round/>
                      <a:headEnd type="none" w="med" len="med"/>
                      <a:tailEnd type="none" w="med" len="med"/>
                    </a:lnT>
                    <a:lnB w="9525" cap="flat" cmpd="sng" algn="ctr">
                      <a:solidFill>
                        <a:srgbClr val="C02C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C</a:t>
                      </a:r>
                    </a:p>
                  </a:txBody>
                  <a:tcPr marL="52917" marR="52917" marT="26458" marB="26458">
                    <a:lnL w="9525" cap="flat" cmpd="sng" algn="ctr">
                      <a:solidFill>
                        <a:srgbClr val="702B46"/>
                      </a:solidFill>
                      <a:prstDash val="solid"/>
                      <a:round/>
                      <a:headEnd type="none" w="med" len="med"/>
                      <a:tailEnd type="none" w="med" len="med"/>
                    </a:lnL>
                    <a:lnR w="9525" cap="flat" cmpd="sng" algn="ctr">
                      <a:solidFill>
                        <a:srgbClr val="702B46"/>
                      </a:solidFill>
                      <a:prstDash val="solid"/>
                      <a:round/>
                      <a:headEnd type="none" w="med" len="med"/>
                      <a:tailEnd type="none" w="med" len="med"/>
                    </a:lnR>
                    <a:lnT w="9525" cap="flat" cmpd="sng" algn="ctr">
                      <a:solidFill>
                        <a:srgbClr val="702B46"/>
                      </a:solidFill>
                      <a:prstDash val="solid"/>
                      <a:round/>
                      <a:headEnd type="none" w="med" len="med"/>
                      <a:tailEnd type="none" w="med" len="med"/>
                    </a:lnT>
                    <a:lnB w="9525" cap="flat" cmpd="sng" algn="ctr">
                      <a:solidFill>
                        <a:srgbClr val="382D4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26740">
                <a:tc>
                  <a:txBody>
                    <a:bodyPr/>
                    <a:lstStyle/>
                    <a:p>
                      <a:r>
                        <a:rPr lang="en-US" sz="4000">
                          <a:effectLst/>
                          <a:latin typeface="Arial" panose="020B0604020202020204" pitchFamily="34" charset="0"/>
                          <a:cs typeface="Arial" panose="020B0604020202020204" pitchFamily="34" charset="0"/>
                        </a:rPr>
                        <a:t>102</a:t>
                      </a:r>
                    </a:p>
                  </a:txBody>
                  <a:tcPr marL="52917" marR="52917" marT="26458" marB="26458">
                    <a:lnL w="9525" cap="flat" cmpd="sng" algn="ctr">
                      <a:solidFill>
                        <a:srgbClr val="E02D46"/>
                      </a:solidFill>
                      <a:prstDash val="solid"/>
                      <a:round/>
                      <a:headEnd type="none" w="med" len="med"/>
                      <a:tailEnd type="none" w="med" len="med"/>
                    </a:lnL>
                    <a:lnR w="9525" cap="flat" cmpd="sng" algn="ctr">
                      <a:solidFill>
                        <a:srgbClr val="C02C46"/>
                      </a:solidFill>
                      <a:prstDash val="solid"/>
                      <a:round/>
                      <a:headEnd type="none" w="med" len="med"/>
                      <a:tailEnd type="none" w="med" len="med"/>
                    </a:lnR>
                    <a:lnT w="9525" cap="flat" cmpd="sng" algn="ctr">
                      <a:solidFill>
                        <a:srgbClr val="E02D46"/>
                      </a:solidFill>
                      <a:prstDash val="solid"/>
                      <a:round/>
                      <a:headEnd type="none" w="med" len="med"/>
                      <a:tailEnd type="none" w="med" len="med"/>
                    </a:lnT>
                    <a:lnB w="9525" cap="flat" cmpd="sng" algn="ctr">
                      <a:solidFill>
                        <a:srgbClr val="E02D46"/>
                      </a:solidFill>
                      <a:prstDash val="solid"/>
                      <a:round/>
                      <a:headEnd type="none" w="med" len="med"/>
                      <a:tailEnd type="none" w="med" len="med"/>
                    </a:lnB>
                    <a:solidFill>
                      <a:srgbClr val="FFFFFF"/>
                    </a:solidFill>
                  </a:tcPr>
                </a:tc>
                <a:tc>
                  <a:txBody>
                    <a:bodyPr/>
                    <a:lstStyle/>
                    <a:p>
                      <a:r>
                        <a:rPr lang="en-US" sz="4000">
                          <a:effectLst/>
                          <a:latin typeface="Arial" panose="020B0604020202020204" pitchFamily="34" charset="0"/>
                          <a:cs typeface="Arial" panose="020B0604020202020204" pitchFamily="34" charset="0"/>
                        </a:rPr>
                        <a:t>Bkon</a:t>
                      </a:r>
                    </a:p>
                  </a:txBody>
                  <a:tcPr marL="52917" marR="52917" marT="26458" marB="26458">
                    <a:lnL w="9525" cap="flat" cmpd="sng" algn="ctr">
                      <a:solidFill>
                        <a:srgbClr val="C02C46"/>
                      </a:solidFill>
                      <a:prstDash val="solid"/>
                      <a:round/>
                      <a:headEnd type="none" w="med" len="med"/>
                      <a:tailEnd type="none" w="med" len="med"/>
                    </a:lnL>
                    <a:lnR w="9525" cap="flat" cmpd="sng" algn="ctr">
                      <a:solidFill>
                        <a:srgbClr val="382D46"/>
                      </a:solidFill>
                      <a:prstDash val="solid"/>
                      <a:round/>
                      <a:headEnd type="none" w="med" len="med"/>
                      <a:tailEnd type="none" w="med" len="med"/>
                    </a:lnR>
                    <a:lnT w="9525" cap="flat" cmpd="sng" algn="ctr">
                      <a:solidFill>
                        <a:srgbClr val="C02C46"/>
                      </a:solidFill>
                      <a:prstDash val="solid"/>
                      <a:round/>
                      <a:headEnd type="none" w="med" len="med"/>
                      <a:tailEnd type="none" w="med" len="med"/>
                    </a:lnT>
                    <a:lnB w="9525" cap="flat" cmpd="sng" algn="ctr">
                      <a:solidFill>
                        <a:srgbClr val="C02C46"/>
                      </a:solidFill>
                      <a:prstDash val="solid"/>
                      <a:round/>
                      <a:headEnd type="none" w="med" len="med"/>
                      <a:tailEnd type="none" w="med" len="med"/>
                    </a:lnB>
                    <a:solidFill>
                      <a:srgbClr val="FFFFFF"/>
                    </a:solidFill>
                  </a:tcPr>
                </a:tc>
                <a:tc>
                  <a:txBody>
                    <a:bodyPr/>
                    <a:lstStyle/>
                    <a:p>
                      <a:r>
                        <a:rPr lang="en-US" sz="4000" dirty="0">
                          <a:effectLst/>
                          <a:latin typeface="Arial" panose="020B0604020202020204" pitchFamily="34" charset="0"/>
                          <a:cs typeface="Arial" panose="020B0604020202020204" pitchFamily="34" charset="0"/>
                        </a:rPr>
                        <a:t>C++</a:t>
                      </a:r>
                    </a:p>
                  </a:txBody>
                  <a:tcPr marL="52917" marR="52917" marT="26458" marB="26458">
                    <a:lnL w="9525" cap="flat" cmpd="sng" algn="ctr">
                      <a:solidFill>
                        <a:srgbClr val="382D46"/>
                      </a:solidFill>
                      <a:prstDash val="solid"/>
                      <a:round/>
                      <a:headEnd type="none" w="med" len="med"/>
                      <a:tailEnd type="none" w="med" len="med"/>
                    </a:lnL>
                    <a:lnR w="9525" cap="flat" cmpd="sng" algn="ctr">
                      <a:solidFill>
                        <a:srgbClr val="382D46"/>
                      </a:solidFill>
                      <a:prstDash val="solid"/>
                      <a:round/>
                      <a:headEnd type="none" w="med" len="med"/>
                      <a:tailEnd type="none" w="med" len="med"/>
                    </a:lnR>
                    <a:lnT w="9525" cap="flat" cmpd="sng" algn="ctr">
                      <a:solidFill>
                        <a:srgbClr val="382D46"/>
                      </a:solidFill>
                      <a:prstDash val="solid"/>
                      <a:round/>
                      <a:headEnd type="none" w="med" len="med"/>
                      <a:tailEnd type="none" w="med" len="med"/>
                    </a:lnT>
                    <a:lnB w="9525" cap="flat" cmpd="sng" algn="ctr">
                      <a:solidFill>
                        <a:srgbClr val="382D4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89408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1000"/>
                                        <p:tgtEl>
                                          <p:spTgt spid="8">
                                            <p:txEl>
                                              <p:pRg st="0" end="0"/>
                                            </p:txEl>
                                          </p:spTgt>
                                        </p:tgtEl>
                                      </p:cBhvr>
                                    </p:animEffect>
                                    <p:anim calcmode="lin" valueType="num">
                                      <p:cBhvr>
                                        <p:cTn id="1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heel(1)">
                                      <p:cBhvr>
                                        <p:cTn id="22" dur="20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404878" y="3399229"/>
            <a:ext cx="2159366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r">
              <a:defRPr sz="3400">
                <a:latin typeface="Calibri"/>
                <a:ea typeface="Calibri"/>
                <a:cs typeface="Calibri"/>
                <a:sym typeface="Calibri"/>
              </a:defRPr>
            </a:lvl1pPr>
          </a:lstStyle>
          <a:p>
            <a:pPr marL="685800" lvl="0" indent="-685800" algn="l" defTabSz="914400" eaLnBrk="0" fontAlgn="base">
              <a:spcBef>
                <a:spcPct val="0"/>
              </a:spcBef>
              <a:spcAft>
                <a:spcPct val="0"/>
              </a:spcAft>
              <a:buFont typeface="Wingdings" panose="05000000000000000000" pitchFamily="2" charset="2"/>
              <a:buChar char="Ø"/>
            </a:pPr>
            <a:r>
              <a:rPr lang="en-US" sz="4800" b="0" dirty="0">
                <a:latin typeface="Arial" panose="020B0604020202020204" pitchFamily="34" charset="0"/>
                <a:cs typeface="Arial" panose="020B0604020202020204" pitchFamily="34" charset="0"/>
              </a:rPr>
              <a:t>Using the First Normal Form, </a:t>
            </a:r>
            <a:r>
              <a:rPr lang="en-US" sz="4800" i="1" dirty="0">
                <a:latin typeface="Arial" panose="020B0604020202020204" pitchFamily="34" charset="0"/>
                <a:cs typeface="Arial" panose="020B0604020202020204" pitchFamily="34" charset="0"/>
              </a:rPr>
              <a:t>data redundancy increases</a:t>
            </a:r>
            <a:r>
              <a:rPr lang="en-US" sz="4800" b="0" dirty="0">
                <a:latin typeface="Arial" panose="020B0604020202020204" pitchFamily="34" charset="0"/>
                <a:cs typeface="Arial" panose="020B0604020202020204" pitchFamily="34" charset="0"/>
              </a:rPr>
              <a:t>, as there will be many columns with same data in multiple rows </a:t>
            </a:r>
            <a:r>
              <a:rPr lang="en-US" sz="4800" i="1" dirty="0">
                <a:latin typeface="Arial" panose="020B0604020202020204" pitchFamily="34" charset="0"/>
                <a:cs typeface="Arial" panose="020B0604020202020204" pitchFamily="34" charset="0"/>
              </a:rPr>
              <a:t>but each row as a whole will be unique.</a:t>
            </a:r>
            <a:r>
              <a:rPr lang="en-US" altLang="en-US" sz="4800" i="1" dirty="0">
                <a:solidFill>
                  <a:schemeClr val="tx1"/>
                </a:solidFill>
                <a:latin typeface="Arial" panose="020B0604020202020204" pitchFamily="34" charset="0"/>
                <a:cs typeface="Arial" panose="020B0604020202020204" pitchFamily="34" charset="0"/>
              </a:rPr>
              <a:t> </a:t>
            </a: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Result Of First Normal Form</a:t>
            </a:r>
            <a:endParaRPr sz="4400" dirty="0">
              <a:latin typeface="Arial" pitchFamily="34" charset="0"/>
              <a:cs typeface="Arial" pitchFamily="34" charset="0"/>
            </a:endParaRPr>
          </a:p>
        </p:txBody>
      </p:sp>
      <p:sp>
        <p:nvSpPr>
          <p:cNvPr id="1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867531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Second Normal Form</a:t>
            </a:r>
            <a:endParaRPr sz="4400" dirty="0">
              <a:latin typeface="Arial" pitchFamily="34" charset="0"/>
              <a:cs typeface="Arial" pitchFamily="34" charset="0"/>
            </a:endParaRPr>
          </a:p>
        </p:txBody>
      </p:sp>
      <p:sp>
        <p:nvSpPr>
          <p:cNvPr id="10" name="TextBox 9"/>
          <p:cNvSpPr txBox="1"/>
          <p:nvPr/>
        </p:nvSpPr>
        <p:spPr>
          <a:xfrm>
            <a:off x="1155496" y="2598753"/>
            <a:ext cx="21898468"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800" b="0" dirty="0">
                <a:latin typeface="Arial" panose="020B0604020202020204" pitchFamily="34" charset="0"/>
                <a:cs typeface="Arial" panose="020B0604020202020204" pitchFamily="34" charset="0"/>
              </a:rPr>
              <a:t>For a table to be in the Second Normal Form, it must satisfy two conditions:</a:t>
            </a:r>
          </a:p>
          <a:p>
            <a:pPr algn="l"/>
            <a:endParaRPr lang="en-US" sz="4800" b="0" dirty="0">
              <a:latin typeface="Arial" panose="020B0604020202020204" pitchFamily="34" charset="0"/>
              <a:cs typeface="Arial" panose="020B0604020202020204" pitchFamily="34" charset="0"/>
            </a:endParaRPr>
          </a:p>
          <a:p>
            <a:pPr marL="914400" indent="-914400" algn="l">
              <a:buFont typeface="+mj-lt"/>
              <a:buAutoNum type="arabicPeriod"/>
            </a:pPr>
            <a:r>
              <a:rPr lang="en-US" sz="4800" b="0" dirty="0">
                <a:latin typeface="Arial" panose="020B0604020202020204" pitchFamily="34" charset="0"/>
                <a:cs typeface="Arial" panose="020B0604020202020204" pitchFamily="34" charset="0"/>
              </a:rPr>
              <a:t>The table should be in </a:t>
            </a:r>
            <a:r>
              <a:rPr lang="en-US" sz="4800" i="1" dirty="0">
                <a:latin typeface="Arial" panose="020B0604020202020204" pitchFamily="34" charset="0"/>
                <a:cs typeface="Arial" panose="020B0604020202020204" pitchFamily="34" charset="0"/>
              </a:rPr>
              <a:t>the First Normal Form.</a:t>
            </a:r>
          </a:p>
          <a:p>
            <a:pPr marL="914400" indent="-914400" algn="l">
              <a:buFont typeface="+mj-lt"/>
              <a:buAutoNum type="arabicPeriod"/>
            </a:pPr>
            <a:endParaRPr lang="en-US" sz="4800" b="0" dirty="0">
              <a:latin typeface="Arial" panose="020B0604020202020204" pitchFamily="34" charset="0"/>
              <a:cs typeface="Arial" panose="020B0604020202020204" pitchFamily="34" charset="0"/>
            </a:endParaRPr>
          </a:p>
          <a:p>
            <a:pPr marL="914400" indent="-914400" algn="l">
              <a:buFont typeface="+mj-lt"/>
              <a:buAutoNum type="arabicPeriod"/>
            </a:pPr>
            <a:r>
              <a:rPr lang="en-US" sz="4800" b="0" dirty="0">
                <a:latin typeface="Arial" panose="020B0604020202020204" pitchFamily="34" charset="0"/>
                <a:cs typeface="Arial" panose="020B0604020202020204" pitchFamily="34" charset="0"/>
              </a:rPr>
              <a:t>There should be </a:t>
            </a:r>
            <a:r>
              <a:rPr lang="en-US" sz="4800" i="1" dirty="0">
                <a:latin typeface="Arial" panose="020B0604020202020204" pitchFamily="34" charset="0"/>
                <a:cs typeface="Arial" panose="020B0604020202020204" pitchFamily="34" charset="0"/>
              </a:rPr>
              <a:t>no Partial Dependency.</a:t>
            </a:r>
          </a:p>
        </p:txBody>
      </p:sp>
    </p:spTree>
    <p:extLst>
      <p:ext uri="{BB962C8B-B14F-4D97-AF65-F5344CB8AC3E}">
        <p14:creationId xmlns:p14="http://schemas.microsoft.com/office/powerpoint/2010/main" val="41725388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2" name="Rectangle 1"/>
          <p:cNvSpPr/>
          <p:nvPr/>
        </p:nvSpPr>
        <p:spPr>
          <a:xfrm>
            <a:off x="1662545" y="1506639"/>
            <a:ext cx="21336000" cy="5509200"/>
          </a:xfrm>
          <a:prstGeom prst="rect">
            <a:avLst/>
          </a:prstGeom>
        </p:spPr>
        <p:txBody>
          <a:bodyPr wrap="square">
            <a:spAutoFit/>
          </a:bodyPr>
          <a:lstStyle/>
          <a:p>
            <a:pPr algn="l"/>
            <a:r>
              <a:rPr lang="en-US" sz="4000" dirty="0">
                <a:solidFill>
                  <a:srgbClr val="212529"/>
                </a:solidFill>
                <a:latin typeface="Arial" panose="020B0604020202020204" pitchFamily="34" charset="0"/>
                <a:cs typeface="Arial" panose="020B0604020202020204" pitchFamily="34" charset="0"/>
              </a:rPr>
              <a:t>What is Dependency?</a:t>
            </a:r>
          </a:p>
          <a:p>
            <a:pPr algn="l"/>
            <a:endParaRPr lang="en-US" sz="4000" dirty="0">
              <a:solidFill>
                <a:srgbClr val="212529"/>
              </a:solidFill>
              <a:latin typeface="Arial" panose="020B0604020202020204" pitchFamily="34" charset="0"/>
              <a:cs typeface="Arial" panose="020B0604020202020204" pitchFamily="34" charset="0"/>
            </a:endParaRPr>
          </a:p>
          <a:p>
            <a:pPr algn="l"/>
            <a:r>
              <a:rPr lang="en-US" altLang="en-US" sz="4000" b="0" dirty="0">
                <a:solidFill>
                  <a:srgbClr val="212529"/>
                </a:solidFill>
                <a:latin typeface="Arial" panose="020B0604020202020204" pitchFamily="34" charset="0"/>
                <a:cs typeface="Arial" panose="020B0604020202020204" pitchFamily="34" charset="0"/>
              </a:rPr>
              <a:t>Let's take an example of a </a:t>
            </a:r>
            <a:r>
              <a:rPr lang="en-US" altLang="en-US" sz="4000" dirty="0">
                <a:solidFill>
                  <a:srgbClr val="212529"/>
                </a:solidFill>
                <a:latin typeface="Arial" panose="020B0604020202020204" pitchFamily="34" charset="0"/>
                <a:cs typeface="Arial" panose="020B0604020202020204" pitchFamily="34" charset="0"/>
              </a:rPr>
              <a:t>Student</a:t>
            </a:r>
            <a:r>
              <a:rPr lang="en-US" altLang="en-US" sz="4000" b="0" dirty="0">
                <a:solidFill>
                  <a:srgbClr val="212529"/>
                </a:solidFill>
                <a:latin typeface="Arial" panose="020B0604020202020204" pitchFamily="34" charset="0"/>
                <a:cs typeface="Arial" panose="020B0604020202020204" pitchFamily="34" charset="0"/>
              </a:rPr>
              <a:t> table with columns </a:t>
            </a:r>
            <a:r>
              <a:rPr lang="en-US" altLang="en-US" sz="4000" b="0" dirty="0">
                <a:solidFill>
                  <a:srgbClr val="D63384"/>
                </a:solidFill>
                <a:latin typeface="Arial" panose="020B0604020202020204" pitchFamily="34" charset="0"/>
                <a:cs typeface="Arial" panose="020B0604020202020204" pitchFamily="34" charset="0"/>
              </a:rPr>
              <a:t>student_id</a:t>
            </a:r>
            <a:r>
              <a:rPr lang="en-US" altLang="en-US" sz="4000" b="0" dirty="0">
                <a:solidFill>
                  <a:srgbClr val="212529"/>
                </a:solidFill>
                <a:latin typeface="Arial" panose="020B0604020202020204" pitchFamily="34" charset="0"/>
                <a:cs typeface="Arial" panose="020B0604020202020204" pitchFamily="34" charset="0"/>
              </a:rPr>
              <a:t>, </a:t>
            </a:r>
            <a:r>
              <a:rPr lang="en-US" altLang="en-US" sz="4000" b="0" dirty="0">
                <a:solidFill>
                  <a:srgbClr val="D63384"/>
                </a:solidFill>
                <a:latin typeface="Arial" panose="020B0604020202020204" pitchFamily="34" charset="0"/>
                <a:cs typeface="Arial" panose="020B0604020202020204" pitchFamily="34" charset="0"/>
              </a:rPr>
              <a:t>name</a:t>
            </a:r>
            <a:r>
              <a:rPr lang="en-US" altLang="en-US" sz="4000" b="0" dirty="0">
                <a:solidFill>
                  <a:srgbClr val="212529"/>
                </a:solidFill>
                <a:latin typeface="Arial" panose="020B0604020202020204" pitchFamily="34" charset="0"/>
                <a:cs typeface="Arial" panose="020B0604020202020204" pitchFamily="34" charset="0"/>
              </a:rPr>
              <a:t>, </a:t>
            </a:r>
            <a:r>
              <a:rPr lang="en-US" altLang="en-US" sz="4000" b="0" dirty="0">
                <a:solidFill>
                  <a:srgbClr val="D63384"/>
                </a:solidFill>
                <a:latin typeface="Arial" panose="020B0604020202020204" pitchFamily="34" charset="0"/>
                <a:cs typeface="Arial" panose="020B0604020202020204" pitchFamily="34" charset="0"/>
              </a:rPr>
              <a:t>reg_no</a:t>
            </a:r>
            <a:r>
              <a:rPr lang="en-US" altLang="en-US" sz="4000" b="0" dirty="0">
                <a:solidFill>
                  <a:srgbClr val="212529"/>
                </a:solidFill>
                <a:latin typeface="Arial" panose="020B0604020202020204" pitchFamily="34" charset="0"/>
                <a:cs typeface="Arial" panose="020B0604020202020204" pitchFamily="34" charset="0"/>
              </a:rPr>
              <a:t>(registration number), </a:t>
            </a:r>
            <a:r>
              <a:rPr lang="en-US" altLang="en-US" sz="4000" b="0" dirty="0">
                <a:solidFill>
                  <a:srgbClr val="D63384"/>
                </a:solidFill>
                <a:latin typeface="Arial" panose="020B0604020202020204" pitchFamily="34" charset="0"/>
                <a:cs typeface="Arial" panose="020B0604020202020204" pitchFamily="34" charset="0"/>
              </a:rPr>
              <a:t>branch</a:t>
            </a:r>
            <a:r>
              <a:rPr lang="en-US" altLang="en-US" sz="4000" b="0" dirty="0">
                <a:solidFill>
                  <a:srgbClr val="212529"/>
                </a:solidFill>
                <a:latin typeface="Arial" panose="020B0604020202020204" pitchFamily="34" charset="0"/>
                <a:cs typeface="Arial" panose="020B0604020202020204" pitchFamily="34" charset="0"/>
              </a:rPr>
              <a:t> and </a:t>
            </a:r>
            <a:r>
              <a:rPr lang="en-US" altLang="en-US" sz="4000" b="0" dirty="0">
                <a:solidFill>
                  <a:srgbClr val="D63384"/>
                </a:solidFill>
                <a:latin typeface="Arial" panose="020B0604020202020204" pitchFamily="34" charset="0"/>
                <a:cs typeface="Arial" panose="020B0604020202020204" pitchFamily="34" charset="0"/>
              </a:rPr>
              <a:t>address</a:t>
            </a:r>
            <a:r>
              <a:rPr lang="en-US" altLang="en-US" sz="4000" b="0" dirty="0">
                <a:solidFill>
                  <a:srgbClr val="212529"/>
                </a:solidFill>
                <a:latin typeface="Arial" panose="020B0604020202020204" pitchFamily="34" charset="0"/>
                <a:cs typeface="Arial" panose="020B0604020202020204" pitchFamily="34" charset="0"/>
              </a:rPr>
              <a:t>(student's home address).</a:t>
            </a:r>
            <a:r>
              <a:rPr lang="en-US" altLang="en-US" sz="5400" b="0" dirty="0">
                <a:solidFill>
                  <a:schemeClr val="tx1"/>
                </a:solidFill>
                <a:latin typeface="Arial" panose="020B0604020202020204" pitchFamily="34" charset="0"/>
                <a:cs typeface="Arial" panose="020B0604020202020204" pitchFamily="34" charset="0"/>
              </a:rPr>
              <a:t> </a:t>
            </a:r>
          </a:p>
          <a:p>
            <a:pPr algn="l"/>
            <a:endParaRPr lang="en-US" altLang="en-US" sz="5400" b="0" dirty="0">
              <a:solidFill>
                <a:schemeClr val="tx1"/>
              </a:solidFill>
              <a:latin typeface="Arial" panose="020B0604020202020204" pitchFamily="34" charset="0"/>
              <a:cs typeface="Arial" panose="020B0604020202020204" pitchFamily="34" charset="0"/>
            </a:endParaRPr>
          </a:p>
          <a:p>
            <a:pPr algn="l"/>
            <a:endParaRPr lang="en-US" altLang="en-US" sz="4400" b="0" dirty="0">
              <a:solidFill>
                <a:schemeClr val="tx1"/>
              </a:solidFill>
              <a:latin typeface="Arial" panose="020B0604020202020204" pitchFamily="34" charset="0"/>
              <a:cs typeface="Arial" panose="020B0604020202020204" pitchFamily="34" charset="0"/>
            </a:endParaRPr>
          </a:p>
          <a:p>
            <a:pPr algn="l"/>
            <a:endParaRPr lang="en-US" sz="4000" dirty="0">
              <a:solidFill>
                <a:srgbClr val="212529"/>
              </a:solidFill>
              <a:latin typeface="Arial" panose="020B0604020202020204" pitchFamily="34" charset="0"/>
              <a:cs typeface="Arial" panose="020B0604020202020204" pitchFamily="34" charset="0"/>
            </a:endParaRPr>
          </a:p>
          <a:p>
            <a:pPr algn="l"/>
            <a:endParaRPr lang="en-US" sz="4000" dirty="0">
              <a:solidFill>
                <a:srgbClr val="212529"/>
              </a:solidFill>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91817843"/>
              </p:ext>
            </p:extLst>
          </p:nvPr>
        </p:nvGraphicFramePr>
        <p:xfrm>
          <a:off x="4599707" y="5003761"/>
          <a:ext cx="9753600" cy="1851826"/>
        </p:xfrm>
        <a:graphic>
          <a:graphicData uri="http://schemas.openxmlformats.org/drawingml/2006/table">
            <a:tbl>
              <a:tblPr/>
              <a:tblGrid>
                <a:gridCol w="2244438">
                  <a:extLst>
                    <a:ext uri="{9D8B030D-6E8A-4147-A177-3AD203B41FA5}">
                      <a16:colId xmlns:a16="http://schemas.microsoft.com/office/drawing/2014/main" val="20000"/>
                    </a:ext>
                  </a:extLst>
                </a:gridCol>
                <a:gridCol w="1657002">
                  <a:extLst>
                    <a:ext uri="{9D8B030D-6E8A-4147-A177-3AD203B41FA5}">
                      <a16:colId xmlns:a16="http://schemas.microsoft.com/office/drawing/2014/main" val="20001"/>
                    </a:ext>
                  </a:extLst>
                </a:gridCol>
                <a:gridCol w="1950720">
                  <a:extLst>
                    <a:ext uri="{9D8B030D-6E8A-4147-A177-3AD203B41FA5}">
                      <a16:colId xmlns:a16="http://schemas.microsoft.com/office/drawing/2014/main" val="20002"/>
                    </a:ext>
                  </a:extLst>
                </a:gridCol>
                <a:gridCol w="1950720">
                  <a:extLst>
                    <a:ext uri="{9D8B030D-6E8A-4147-A177-3AD203B41FA5}">
                      <a16:colId xmlns:a16="http://schemas.microsoft.com/office/drawing/2014/main" val="20003"/>
                    </a:ext>
                  </a:extLst>
                </a:gridCol>
                <a:gridCol w="1950720">
                  <a:extLst>
                    <a:ext uri="{9D8B030D-6E8A-4147-A177-3AD203B41FA5}">
                      <a16:colId xmlns:a16="http://schemas.microsoft.com/office/drawing/2014/main" val="20004"/>
                    </a:ext>
                  </a:extLst>
                </a:gridCol>
              </a:tblGrid>
              <a:tr h="877180">
                <a:tc>
                  <a:txBody>
                    <a:bodyPr/>
                    <a:lstStyle/>
                    <a:p>
                      <a:pPr algn="l"/>
                      <a:r>
                        <a:rPr lang="en-US" sz="3200" dirty="0">
                          <a:effectLst/>
                          <a:latin typeface="Arial" panose="020B0604020202020204" pitchFamily="34" charset="0"/>
                          <a:cs typeface="Arial" panose="020B0604020202020204" pitchFamily="34" charset="0"/>
                        </a:rPr>
                        <a:t>student_id</a:t>
                      </a:r>
                    </a:p>
                  </a:txBody>
                  <a:tcPr marL="66146" marR="66146" marT="33073" marB="33073">
                    <a:lnL w="9525" cap="flat" cmpd="sng" algn="ctr">
                      <a:solidFill>
                        <a:srgbClr val="D0A080"/>
                      </a:solidFill>
                      <a:prstDash val="solid"/>
                      <a:round/>
                      <a:headEnd type="none" w="med" len="med"/>
                      <a:tailEnd type="none" w="med" len="med"/>
                    </a:lnL>
                    <a:lnR w="9525" cap="flat" cmpd="sng" algn="ctr">
                      <a:solidFill>
                        <a:srgbClr val="F0A480"/>
                      </a:solidFill>
                      <a:prstDash val="solid"/>
                      <a:round/>
                      <a:headEnd type="none" w="med" len="med"/>
                      <a:tailEnd type="none" w="med" len="med"/>
                    </a:lnR>
                    <a:lnT w="9525" cap="flat" cmpd="sng" algn="ctr">
                      <a:solidFill>
                        <a:srgbClr val="D0A080"/>
                      </a:solidFill>
                      <a:prstDash val="solid"/>
                      <a:round/>
                      <a:headEnd type="none" w="med" len="med"/>
                      <a:tailEnd type="none" w="med" len="med"/>
                    </a:lnT>
                    <a:lnB w="9525" cap="flat" cmpd="sng" algn="ctr">
                      <a:solidFill>
                        <a:srgbClr val="28A080"/>
                      </a:solidFill>
                      <a:prstDash val="solid"/>
                      <a:round/>
                      <a:headEnd type="none" w="med" len="med"/>
                      <a:tailEnd type="none" w="med" len="med"/>
                    </a:lnB>
                    <a:solidFill>
                      <a:schemeClr val="accent1"/>
                    </a:solidFill>
                  </a:tcPr>
                </a:tc>
                <a:tc>
                  <a:txBody>
                    <a:bodyPr/>
                    <a:lstStyle/>
                    <a:p>
                      <a:pPr algn="l"/>
                      <a:r>
                        <a:rPr lang="en-US" sz="3200" dirty="0">
                          <a:effectLst/>
                          <a:latin typeface="Arial" panose="020B0604020202020204" pitchFamily="34" charset="0"/>
                          <a:cs typeface="Arial" panose="020B0604020202020204" pitchFamily="34" charset="0"/>
                        </a:rPr>
                        <a:t>name</a:t>
                      </a:r>
                    </a:p>
                  </a:txBody>
                  <a:tcPr marL="66146" marR="66146" marT="33073" marB="33073">
                    <a:lnL w="9525" cap="flat" cmpd="sng" algn="ctr">
                      <a:solidFill>
                        <a:srgbClr val="F0A480"/>
                      </a:solidFill>
                      <a:prstDash val="solid"/>
                      <a:round/>
                      <a:headEnd type="none" w="med" len="med"/>
                      <a:tailEnd type="none" w="med" len="med"/>
                    </a:lnL>
                    <a:lnR w="9525" cap="flat" cmpd="sng" algn="ctr">
                      <a:solidFill>
                        <a:srgbClr val="10A380"/>
                      </a:solidFill>
                      <a:prstDash val="solid"/>
                      <a:round/>
                      <a:headEnd type="none" w="med" len="med"/>
                      <a:tailEnd type="none" w="med" len="med"/>
                    </a:lnR>
                    <a:lnT w="9525" cap="flat" cmpd="sng" algn="ctr">
                      <a:solidFill>
                        <a:srgbClr val="F0A480"/>
                      </a:solidFill>
                      <a:prstDash val="solid"/>
                      <a:round/>
                      <a:headEnd type="none" w="med" len="med"/>
                      <a:tailEnd type="none" w="med" len="med"/>
                    </a:lnT>
                    <a:lnB w="9525" cap="flat" cmpd="sng" algn="ctr">
                      <a:solidFill>
                        <a:srgbClr val="80A580"/>
                      </a:solidFill>
                      <a:prstDash val="solid"/>
                      <a:round/>
                      <a:headEnd type="none" w="med" len="med"/>
                      <a:tailEnd type="none" w="med" len="med"/>
                    </a:lnB>
                    <a:solidFill>
                      <a:schemeClr val="accent1"/>
                    </a:solidFill>
                  </a:tcPr>
                </a:tc>
                <a:tc>
                  <a:txBody>
                    <a:bodyPr/>
                    <a:lstStyle/>
                    <a:p>
                      <a:pPr algn="l"/>
                      <a:r>
                        <a:rPr lang="en-US" sz="3200" dirty="0">
                          <a:effectLst/>
                          <a:latin typeface="Arial" panose="020B0604020202020204" pitchFamily="34" charset="0"/>
                          <a:cs typeface="Arial" panose="020B0604020202020204" pitchFamily="34" charset="0"/>
                        </a:rPr>
                        <a:t>reg_no</a:t>
                      </a:r>
                    </a:p>
                  </a:txBody>
                  <a:tcPr marL="66146" marR="66146" marT="33073" marB="33073">
                    <a:lnL w="9525" cap="flat" cmpd="sng" algn="ctr">
                      <a:solidFill>
                        <a:srgbClr val="10A380"/>
                      </a:solidFill>
                      <a:prstDash val="solid"/>
                      <a:round/>
                      <a:headEnd type="none" w="med" len="med"/>
                      <a:tailEnd type="none" w="med" len="med"/>
                    </a:lnL>
                    <a:lnR w="9525" cap="flat" cmpd="sng" algn="ctr">
                      <a:solidFill>
                        <a:srgbClr val="B0A580"/>
                      </a:solidFill>
                      <a:prstDash val="solid"/>
                      <a:round/>
                      <a:headEnd type="none" w="med" len="med"/>
                      <a:tailEnd type="none" w="med" len="med"/>
                    </a:lnR>
                    <a:lnT w="9525" cap="flat" cmpd="sng" algn="ctr">
                      <a:solidFill>
                        <a:srgbClr val="10A380"/>
                      </a:solidFill>
                      <a:prstDash val="solid"/>
                      <a:round/>
                      <a:headEnd type="none" w="med" len="med"/>
                      <a:tailEnd type="none" w="med" len="med"/>
                    </a:lnT>
                    <a:lnB w="9525" cap="flat" cmpd="sng" algn="ctr">
                      <a:solidFill>
                        <a:srgbClr val="E8A380"/>
                      </a:solidFill>
                      <a:prstDash val="solid"/>
                      <a:round/>
                      <a:headEnd type="none" w="med" len="med"/>
                      <a:tailEnd type="none" w="med" len="med"/>
                    </a:lnB>
                    <a:solidFill>
                      <a:schemeClr val="accent1"/>
                    </a:solidFill>
                  </a:tcPr>
                </a:tc>
                <a:tc>
                  <a:txBody>
                    <a:bodyPr/>
                    <a:lstStyle/>
                    <a:p>
                      <a:pPr algn="l"/>
                      <a:r>
                        <a:rPr lang="en-US" sz="3200" dirty="0">
                          <a:effectLst/>
                          <a:latin typeface="Arial" panose="020B0604020202020204" pitchFamily="34" charset="0"/>
                          <a:cs typeface="Arial" panose="020B0604020202020204" pitchFamily="34" charset="0"/>
                        </a:rPr>
                        <a:t>branch</a:t>
                      </a:r>
                    </a:p>
                  </a:txBody>
                  <a:tcPr marL="66146" marR="66146" marT="33073" marB="33073">
                    <a:lnL w="9525" cap="flat" cmpd="sng" algn="ctr">
                      <a:solidFill>
                        <a:srgbClr val="B0A580"/>
                      </a:solidFill>
                      <a:prstDash val="solid"/>
                      <a:round/>
                      <a:headEnd type="none" w="med" len="med"/>
                      <a:tailEnd type="none" w="med" len="med"/>
                    </a:lnL>
                    <a:lnR w="9525" cap="flat" cmpd="sng" algn="ctr">
                      <a:solidFill>
                        <a:srgbClr val="80A580"/>
                      </a:solidFill>
                      <a:prstDash val="solid"/>
                      <a:round/>
                      <a:headEnd type="none" w="med" len="med"/>
                      <a:tailEnd type="none" w="med" len="med"/>
                    </a:lnR>
                    <a:lnT w="9525" cap="flat" cmpd="sng" algn="ctr">
                      <a:solidFill>
                        <a:srgbClr val="B0A580"/>
                      </a:solidFill>
                      <a:prstDash val="solid"/>
                      <a:round/>
                      <a:headEnd type="none" w="med" len="med"/>
                      <a:tailEnd type="none" w="med" len="med"/>
                    </a:lnT>
                    <a:lnB w="9525" cap="flat" cmpd="sng" algn="ctr">
                      <a:solidFill>
                        <a:srgbClr val="B0A580"/>
                      </a:solidFill>
                      <a:prstDash val="solid"/>
                      <a:round/>
                      <a:headEnd type="none" w="med" len="med"/>
                      <a:tailEnd type="none" w="med" len="med"/>
                    </a:lnB>
                    <a:solidFill>
                      <a:schemeClr val="accent1"/>
                    </a:solidFill>
                  </a:tcPr>
                </a:tc>
                <a:tc>
                  <a:txBody>
                    <a:bodyPr/>
                    <a:lstStyle/>
                    <a:p>
                      <a:pPr algn="l"/>
                      <a:r>
                        <a:rPr lang="en-US" sz="3200" dirty="0">
                          <a:effectLst/>
                          <a:latin typeface="Arial" panose="020B0604020202020204" pitchFamily="34" charset="0"/>
                          <a:cs typeface="Arial" panose="020B0604020202020204" pitchFamily="34" charset="0"/>
                        </a:rPr>
                        <a:t>address</a:t>
                      </a:r>
                    </a:p>
                  </a:txBody>
                  <a:tcPr marL="66146" marR="66146" marT="33073" marB="33073">
                    <a:lnL w="9525" cap="flat" cmpd="sng" algn="ctr">
                      <a:solidFill>
                        <a:srgbClr val="80A580"/>
                      </a:solidFill>
                      <a:prstDash val="solid"/>
                      <a:round/>
                      <a:headEnd type="none" w="med" len="med"/>
                      <a:tailEnd type="none" w="med" len="med"/>
                    </a:lnL>
                    <a:lnR w="9525" cap="flat" cmpd="sng" algn="ctr">
                      <a:solidFill>
                        <a:srgbClr val="80A580"/>
                      </a:solidFill>
                      <a:prstDash val="solid"/>
                      <a:round/>
                      <a:headEnd type="none" w="med" len="med"/>
                      <a:tailEnd type="none" w="med" len="med"/>
                    </a:lnR>
                    <a:lnT w="9525" cap="flat" cmpd="sng" algn="ctr">
                      <a:solidFill>
                        <a:srgbClr val="80A580"/>
                      </a:solidFill>
                      <a:prstDash val="solid"/>
                      <a:round/>
                      <a:headEnd type="none" w="med" len="med"/>
                      <a:tailEnd type="none" w="med" len="med"/>
                    </a:lnT>
                    <a:lnB w="9525" cap="flat" cmpd="sng" algn="ctr">
                      <a:solidFill>
                        <a:srgbClr val="60A48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87323">
                <a:tc>
                  <a:txBody>
                    <a:bodyPr/>
                    <a:lstStyle/>
                    <a:p>
                      <a:r>
                        <a:rPr lang="en-US" dirty="0">
                          <a:effectLst/>
                        </a:rPr>
                        <a:t>10</a:t>
                      </a:r>
                    </a:p>
                  </a:txBody>
                  <a:tcPr>
                    <a:lnL w="9525" cap="flat" cmpd="sng" algn="ctr">
                      <a:solidFill>
                        <a:srgbClr val="28A080"/>
                      </a:solidFill>
                      <a:prstDash val="solid"/>
                      <a:round/>
                      <a:headEnd type="none" w="med" len="med"/>
                      <a:tailEnd type="none" w="med" len="med"/>
                    </a:lnL>
                    <a:lnR w="9525" cap="flat" cmpd="sng" algn="ctr">
                      <a:solidFill>
                        <a:srgbClr val="80A580"/>
                      </a:solidFill>
                      <a:prstDash val="solid"/>
                      <a:round/>
                      <a:headEnd type="none" w="med" len="med"/>
                      <a:tailEnd type="none" w="med" len="med"/>
                    </a:lnR>
                    <a:lnT w="9525" cap="flat" cmpd="sng" algn="ctr">
                      <a:solidFill>
                        <a:srgbClr val="28A080"/>
                      </a:solidFill>
                      <a:prstDash val="solid"/>
                      <a:round/>
                      <a:headEnd type="none" w="med" len="med"/>
                      <a:tailEnd type="none" w="med" len="med"/>
                    </a:lnT>
                    <a:lnB w="9525" cap="flat" cmpd="sng" algn="ctr">
                      <a:solidFill>
                        <a:srgbClr val="58A380"/>
                      </a:solidFill>
                      <a:prstDash val="solid"/>
                      <a:round/>
                      <a:headEnd type="none" w="med" len="med"/>
                      <a:tailEnd type="none" w="med" len="med"/>
                    </a:lnB>
                  </a:tcPr>
                </a:tc>
                <a:tc>
                  <a:txBody>
                    <a:bodyPr/>
                    <a:lstStyle/>
                    <a:p>
                      <a:r>
                        <a:rPr lang="en-US" dirty="0">
                          <a:effectLst/>
                        </a:rPr>
                        <a:t>Akon</a:t>
                      </a:r>
                    </a:p>
                  </a:txBody>
                  <a:tcPr>
                    <a:lnL w="9525" cap="flat" cmpd="sng" algn="ctr">
                      <a:solidFill>
                        <a:srgbClr val="80A580"/>
                      </a:solidFill>
                      <a:prstDash val="solid"/>
                      <a:round/>
                      <a:headEnd type="none" w="med" len="med"/>
                      <a:tailEnd type="none" w="med" len="med"/>
                    </a:lnL>
                    <a:lnR w="9525" cap="flat" cmpd="sng" algn="ctr">
                      <a:solidFill>
                        <a:srgbClr val="E8A380"/>
                      </a:solidFill>
                      <a:prstDash val="solid"/>
                      <a:round/>
                      <a:headEnd type="none" w="med" len="med"/>
                      <a:tailEnd type="none" w="med" len="med"/>
                    </a:lnR>
                    <a:lnT w="9525" cap="flat" cmpd="sng" algn="ctr">
                      <a:solidFill>
                        <a:srgbClr val="80A580"/>
                      </a:solidFill>
                      <a:prstDash val="solid"/>
                      <a:round/>
                      <a:headEnd type="none" w="med" len="med"/>
                      <a:tailEnd type="none" w="med" len="med"/>
                    </a:lnT>
                    <a:lnB w="9525" cap="flat" cmpd="sng" algn="ctr">
                      <a:solidFill>
                        <a:srgbClr val="88A380"/>
                      </a:solidFill>
                      <a:prstDash val="solid"/>
                      <a:round/>
                      <a:headEnd type="none" w="med" len="med"/>
                      <a:tailEnd type="none" w="med" len="med"/>
                    </a:lnB>
                  </a:tcPr>
                </a:tc>
                <a:tc>
                  <a:txBody>
                    <a:bodyPr/>
                    <a:lstStyle/>
                    <a:p>
                      <a:r>
                        <a:rPr lang="en-US">
                          <a:effectLst/>
                        </a:rPr>
                        <a:t>07-WY</a:t>
                      </a:r>
                    </a:p>
                  </a:txBody>
                  <a:tcPr>
                    <a:lnL w="9525" cap="flat" cmpd="sng" algn="ctr">
                      <a:solidFill>
                        <a:srgbClr val="E8A380"/>
                      </a:solidFill>
                      <a:prstDash val="solid"/>
                      <a:round/>
                      <a:headEnd type="none" w="med" len="med"/>
                      <a:tailEnd type="none" w="med" len="med"/>
                    </a:lnL>
                    <a:lnR w="9525" cap="flat" cmpd="sng" algn="ctr">
                      <a:solidFill>
                        <a:srgbClr val="B0A580"/>
                      </a:solidFill>
                      <a:prstDash val="solid"/>
                      <a:round/>
                      <a:headEnd type="none" w="med" len="med"/>
                      <a:tailEnd type="none" w="med" len="med"/>
                    </a:lnR>
                    <a:lnT w="9525" cap="flat" cmpd="sng" algn="ctr">
                      <a:solidFill>
                        <a:srgbClr val="E8A380"/>
                      </a:solidFill>
                      <a:prstDash val="solid"/>
                      <a:round/>
                      <a:headEnd type="none" w="med" len="med"/>
                      <a:tailEnd type="none" w="med" len="med"/>
                    </a:lnT>
                    <a:lnB w="9525" cap="flat" cmpd="sng" algn="ctr">
                      <a:solidFill>
                        <a:srgbClr val="10A380"/>
                      </a:solidFill>
                      <a:prstDash val="solid"/>
                      <a:round/>
                      <a:headEnd type="none" w="med" len="med"/>
                      <a:tailEnd type="none" w="med" len="med"/>
                    </a:lnB>
                  </a:tcPr>
                </a:tc>
                <a:tc>
                  <a:txBody>
                    <a:bodyPr/>
                    <a:lstStyle/>
                    <a:p>
                      <a:r>
                        <a:rPr lang="en-US">
                          <a:effectLst/>
                        </a:rPr>
                        <a:t>CSE</a:t>
                      </a:r>
                    </a:p>
                  </a:txBody>
                  <a:tcPr>
                    <a:lnL w="9525" cap="flat" cmpd="sng" algn="ctr">
                      <a:solidFill>
                        <a:srgbClr val="B0A580"/>
                      </a:solidFill>
                      <a:prstDash val="solid"/>
                      <a:round/>
                      <a:headEnd type="none" w="med" len="med"/>
                      <a:tailEnd type="none" w="med" len="med"/>
                    </a:lnL>
                    <a:lnR w="9525" cap="flat" cmpd="sng" algn="ctr">
                      <a:solidFill>
                        <a:srgbClr val="60A480"/>
                      </a:solidFill>
                      <a:prstDash val="solid"/>
                      <a:round/>
                      <a:headEnd type="none" w="med" len="med"/>
                      <a:tailEnd type="none" w="med" len="med"/>
                    </a:lnR>
                    <a:lnT w="9525" cap="flat" cmpd="sng" algn="ctr">
                      <a:solidFill>
                        <a:srgbClr val="B0A580"/>
                      </a:solidFill>
                      <a:prstDash val="solid"/>
                      <a:round/>
                      <a:headEnd type="none" w="med" len="med"/>
                      <a:tailEnd type="none" w="med" len="med"/>
                    </a:lnT>
                    <a:lnB w="9525" cap="flat" cmpd="sng" algn="ctr">
                      <a:solidFill>
                        <a:srgbClr val="60A480"/>
                      </a:solidFill>
                      <a:prstDash val="solid"/>
                      <a:round/>
                      <a:headEnd type="none" w="med" len="med"/>
                      <a:tailEnd type="none" w="med" len="med"/>
                    </a:lnB>
                  </a:tcPr>
                </a:tc>
                <a:tc>
                  <a:txBody>
                    <a:bodyPr/>
                    <a:lstStyle/>
                    <a:p>
                      <a:r>
                        <a:rPr lang="en-US">
                          <a:effectLst/>
                        </a:rPr>
                        <a:t>Kerala</a:t>
                      </a:r>
                    </a:p>
                  </a:txBody>
                  <a:tcPr>
                    <a:lnL w="9525" cap="flat" cmpd="sng" algn="ctr">
                      <a:solidFill>
                        <a:srgbClr val="60A480"/>
                      </a:solidFill>
                      <a:prstDash val="solid"/>
                      <a:round/>
                      <a:headEnd type="none" w="med" len="med"/>
                      <a:tailEnd type="none" w="med" len="med"/>
                    </a:lnL>
                    <a:lnR w="9525" cap="flat" cmpd="sng" algn="ctr">
                      <a:solidFill>
                        <a:srgbClr val="60A480"/>
                      </a:solidFill>
                      <a:prstDash val="solid"/>
                      <a:round/>
                      <a:headEnd type="none" w="med" len="med"/>
                      <a:tailEnd type="none" w="med" len="med"/>
                    </a:lnR>
                    <a:lnT w="9525" cap="flat" cmpd="sng" algn="ctr">
                      <a:solidFill>
                        <a:srgbClr val="60A480"/>
                      </a:solidFill>
                      <a:prstDash val="solid"/>
                      <a:round/>
                      <a:headEnd type="none" w="med" len="med"/>
                      <a:tailEnd type="none" w="med" len="med"/>
                    </a:lnT>
                    <a:lnB w="9525" cap="flat" cmpd="sng" algn="ctr">
                      <a:solidFill>
                        <a:srgbClr val="60A480"/>
                      </a:solidFill>
                      <a:prstDash val="solid"/>
                      <a:round/>
                      <a:headEnd type="none" w="med" len="med"/>
                      <a:tailEnd type="none" w="med" len="med"/>
                    </a:lnB>
                  </a:tcPr>
                </a:tc>
                <a:extLst>
                  <a:ext uri="{0D108BD9-81ED-4DB2-BD59-A6C34878D82A}">
                    <a16:rowId xmlns:a16="http://schemas.microsoft.com/office/drawing/2014/main" val="10001"/>
                  </a:ext>
                </a:extLst>
              </a:tr>
              <a:tr h="487323">
                <a:tc>
                  <a:txBody>
                    <a:bodyPr/>
                    <a:lstStyle/>
                    <a:p>
                      <a:r>
                        <a:rPr lang="en-US">
                          <a:effectLst/>
                        </a:rPr>
                        <a:t>11</a:t>
                      </a:r>
                    </a:p>
                  </a:txBody>
                  <a:tcPr>
                    <a:lnL w="9525" cap="flat" cmpd="sng" algn="ctr">
                      <a:solidFill>
                        <a:srgbClr val="58A380"/>
                      </a:solidFill>
                      <a:prstDash val="solid"/>
                      <a:round/>
                      <a:headEnd type="none" w="med" len="med"/>
                      <a:tailEnd type="none" w="med" len="med"/>
                    </a:lnL>
                    <a:lnR w="9525" cap="flat" cmpd="sng" algn="ctr">
                      <a:solidFill>
                        <a:srgbClr val="88A380"/>
                      </a:solidFill>
                      <a:prstDash val="solid"/>
                      <a:round/>
                      <a:headEnd type="none" w="med" len="med"/>
                      <a:tailEnd type="none" w="med" len="med"/>
                    </a:lnR>
                    <a:lnT w="9525" cap="flat" cmpd="sng" algn="ctr">
                      <a:solidFill>
                        <a:srgbClr val="58A380"/>
                      </a:solidFill>
                      <a:prstDash val="solid"/>
                      <a:round/>
                      <a:headEnd type="none" w="med" len="med"/>
                      <a:tailEnd type="none" w="med" len="med"/>
                    </a:lnT>
                    <a:lnB w="9525" cap="flat" cmpd="sng" algn="ctr">
                      <a:solidFill>
                        <a:srgbClr val="78A480"/>
                      </a:solidFill>
                      <a:prstDash val="solid"/>
                      <a:round/>
                      <a:headEnd type="none" w="med" len="med"/>
                      <a:tailEnd type="none" w="med" len="med"/>
                    </a:lnB>
                  </a:tcPr>
                </a:tc>
                <a:tc>
                  <a:txBody>
                    <a:bodyPr/>
                    <a:lstStyle/>
                    <a:p>
                      <a:r>
                        <a:rPr lang="en-US">
                          <a:effectLst/>
                        </a:rPr>
                        <a:t>Akon</a:t>
                      </a:r>
                    </a:p>
                  </a:txBody>
                  <a:tcPr>
                    <a:lnL w="9525" cap="flat" cmpd="sng" algn="ctr">
                      <a:solidFill>
                        <a:srgbClr val="88A380"/>
                      </a:solidFill>
                      <a:prstDash val="solid"/>
                      <a:round/>
                      <a:headEnd type="none" w="med" len="med"/>
                      <a:tailEnd type="none" w="med" len="med"/>
                    </a:lnL>
                    <a:lnR w="9525" cap="flat" cmpd="sng" algn="ctr">
                      <a:solidFill>
                        <a:srgbClr val="10A380"/>
                      </a:solidFill>
                      <a:prstDash val="solid"/>
                      <a:round/>
                      <a:headEnd type="none" w="med" len="med"/>
                      <a:tailEnd type="none" w="med" len="med"/>
                    </a:lnR>
                    <a:lnT w="9525" cap="flat" cmpd="sng" algn="ctr">
                      <a:solidFill>
                        <a:srgbClr val="88A380"/>
                      </a:solidFill>
                      <a:prstDash val="solid"/>
                      <a:round/>
                      <a:headEnd type="none" w="med" len="med"/>
                      <a:tailEnd type="none" w="med" len="med"/>
                    </a:lnT>
                    <a:lnB w="9525" cap="flat" cmpd="sng" algn="ctr">
                      <a:solidFill>
                        <a:srgbClr val="C0AA80"/>
                      </a:solidFill>
                      <a:prstDash val="solid"/>
                      <a:round/>
                      <a:headEnd type="none" w="med" len="med"/>
                      <a:tailEnd type="none" w="med" len="med"/>
                    </a:lnB>
                  </a:tcPr>
                </a:tc>
                <a:tc>
                  <a:txBody>
                    <a:bodyPr/>
                    <a:lstStyle/>
                    <a:p>
                      <a:r>
                        <a:rPr lang="en-US">
                          <a:effectLst/>
                        </a:rPr>
                        <a:t>08-WY</a:t>
                      </a:r>
                    </a:p>
                  </a:txBody>
                  <a:tcPr>
                    <a:lnL w="9525" cap="flat" cmpd="sng" algn="ctr">
                      <a:solidFill>
                        <a:srgbClr val="10A380"/>
                      </a:solidFill>
                      <a:prstDash val="solid"/>
                      <a:round/>
                      <a:headEnd type="none" w="med" len="med"/>
                      <a:tailEnd type="none" w="med" len="med"/>
                    </a:lnL>
                    <a:lnR w="9525" cap="flat" cmpd="sng" algn="ctr">
                      <a:solidFill>
                        <a:srgbClr val="60A480"/>
                      </a:solidFill>
                      <a:prstDash val="solid"/>
                      <a:round/>
                      <a:headEnd type="none" w="med" len="med"/>
                      <a:tailEnd type="none" w="med" len="med"/>
                    </a:lnR>
                    <a:lnT w="9525" cap="flat" cmpd="sng" algn="ctr">
                      <a:solidFill>
                        <a:srgbClr val="10A380"/>
                      </a:solidFill>
                      <a:prstDash val="solid"/>
                      <a:round/>
                      <a:headEnd type="none" w="med" len="med"/>
                      <a:tailEnd type="none" w="med" len="med"/>
                    </a:lnT>
                    <a:lnB w="9525" cap="flat" cmpd="sng" algn="ctr">
                      <a:solidFill>
                        <a:srgbClr val="30AD80"/>
                      </a:solidFill>
                      <a:prstDash val="solid"/>
                      <a:round/>
                      <a:headEnd type="none" w="med" len="med"/>
                      <a:tailEnd type="none" w="med" len="med"/>
                    </a:lnB>
                  </a:tcPr>
                </a:tc>
                <a:tc>
                  <a:txBody>
                    <a:bodyPr/>
                    <a:lstStyle/>
                    <a:p>
                      <a:r>
                        <a:rPr lang="en-US">
                          <a:effectLst/>
                        </a:rPr>
                        <a:t>IT</a:t>
                      </a:r>
                    </a:p>
                  </a:txBody>
                  <a:tcPr>
                    <a:lnL w="9525" cap="flat" cmpd="sng" algn="ctr">
                      <a:solidFill>
                        <a:srgbClr val="60A480"/>
                      </a:solidFill>
                      <a:prstDash val="solid"/>
                      <a:round/>
                      <a:headEnd type="none" w="med" len="med"/>
                      <a:tailEnd type="none" w="med" len="med"/>
                    </a:lnL>
                    <a:lnR w="9525" cap="flat" cmpd="sng" algn="ctr">
                      <a:solidFill>
                        <a:srgbClr val="60A480"/>
                      </a:solidFill>
                      <a:prstDash val="solid"/>
                      <a:round/>
                      <a:headEnd type="none" w="med" len="med"/>
                      <a:tailEnd type="none" w="med" len="med"/>
                    </a:lnR>
                    <a:lnT w="9525" cap="flat" cmpd="sng" algn="ctr">
                      <a:solidFill>
                        <a:srgbClr val="60A480"/>
                      </a:solidFill>
                      <a:prstDash val="solid"/>
                      <a:round/>
                      <a:headEnd type="none" w="med" len="med"/>
                      <a:tailEnd type="none" w="med" len="med"/>
                    </a:lnT>
                    <a:lnB w="9525" cap="flat" cmpd="sng" algn="ctr">
                      <a:solidFill>
                        <a:srgbClr val="E03380"/>
                      </a:solidFill>
                      <a:prstDash val="solid"/>
                      <a:round/>
                      <a:headEnd type="none" w="med" len="med"/>
                      <a:tailEnd type="none" w="med" len="med"/>
                    </a:lnB>
                  </a:tcPr>
                </a:tc>
                <a:tc>
                  <a:txBody>
                    <a:bodyPr/>
                    <a:lstStyle/>
                    <a:p>
                      <a:r>
                        <a:rPr lang="en-US" dirty="0">
                          <a:effectLst/>
                        </a:rPr>
                        <a:t>Gujarat</a:t>
                      </a:r>
                    </a:p>
                  </a:txBody>
                  <a:tcPr>
                    <a:lnL w="9525" cap="flat" cmpd="sng" algn="ctr">
                      <a:solidFill>
                        <a:srgbClr val="60A480"/>
                      </a:solidFill>
                      <a:prstDash val="solid"/>
                      <a:round/>
                      <a:headEnd type="none" w="med" len="med"/>
                      <a:tailEnd type="none" w="med" len="med"/>
                    </a:lnL>
                    <a:lnR w="9525" cap="flat" cmpd="sng" algn="ctr">
                      <a:solidFill>
                        <a:srgbClr val="60A480"/>
                      </a:solidFill>
                      <a:prstDash val="solid"/>
                      <a:round/>
                      <a:headEnd type="none" w="med" len="med"/>
                      <a:tailEnd type="none" w="med" len="med"/>
                    </a:lnR>
                    <a:lnT w="9525" cap="flat" cmpd="sng" algn="ctr">
                      <a:solidFill>
                        <a:srgbClr val="60A480"/>
                      </a:solidFill>
                      <a:prstDash val="solid"/>
                      <a:round/>
                      <a:headEnd type="none" w="med" len="med"/>
                      <a:tailEnd type="none" w="med" len="med"/>
                    </a:lnT>
                    <a:lnB w="9525" cap="flat" cmpd="sng" algn="ctr">
                      <a:solidFill>
                        <a:srgbClr val="60A48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Rectangle 8"/>
          <p:cNvSpPr/>
          <p:nvPr/>
        </p:nvSpPr>
        <p:spPr>
          <a:xfrm>
            <a:off x="1662545" y="7506115"/>
            <a:ext cx="21336000" cy="3785652"/>
          </a:xfrm>
          <a:prstGeom prst="rect">
            <a:avLst/>
          </a:prstGeom>
        </p:spPr>
        <p:txBody>
          <a:bodyPr wrap="square">
            <a:spAutoFit/>
          </a:bodyPr>
          <a:lstStyle/>
          <a:p>
            <a:pPr algn="l" defTabSz="914400"/>
            <a:r>
              <a:rPr lang="en-US" altLang="en-US" sz="4000" b="0" dirty="0">
                <a:solidFill>
                  <a:srgbClr val="212529"/>
                </a:solidFill>
                <a:latin typeface="Arial" panose="020B0604020202020204" pitchFamily="34" charset="0"/>
                <a:cs typeface="Arial" panose="020B0604020202020204" pitchFamily="34" charset="0"/>
              </a:rPr>
              <a:t>In this table, </a:t>
            </a:r>
            <a:r>
              <a:rPr lang="en-US" altLang="en-US" sz="4000" dirty="0">
                <a:solidFill>
                  <a:srgbClr val="D63384"/>
                </a:solidFill>
                <a:latin typeface="Arial" panose="020B0604020202020204" pitchFamily="34" charset="0"/>
                <a:cs typeface="Arial" panose="020B0604020202020204" pitchFamily="34" charset="0"/>
              </a:rPr>
              <a:t>student_id</a:t>
            </a:r>
            <a:r>
              <a:rPr lang="en-US" altLang="en-US" sz="4000" dirty="0">
                <a:solidFill>
                  <a:srgbClr val="212529"/>
                </a:solidFill>
                <a:latin typeface="Arial" panose="020B0604020202020204" pitchFamily="34" charset="0"/>
                <a:cs typeface="Arial" panose="020B0604020202020204" pitchFamily="34" charset="0"/>
              </a:rPr>
              <a:t> is the primary key </a:t>
            </a:r>
            <a:r>
              <a:rPr lang="en-US" altLang="en-US" sz="4000" b="0" dirty="0">
                <a:solidFill>
                  <a:srgbClr val="212529"/>
                </a:solidFill>
                <a:latin typeface="Arial" panose="020B0604020202020204" pitchFamily="34" charset="0"/>
                <a:cs typeface="Arial" panose="020B0604020202020204" pitchFamily="34" charset="0"/>
              </a:rPr>
              <a:t>and will </a:t>
            </a:r>
            <a:r>
              <a:rPr lang="en-US" altLang="en-US" sz="4000" dirty="0">
                <a:solidFill>
                  <a:srgbClr val="212529"/>
                </a:solidFill>
                <a:latin typeface="Arial" panose="020B0604020202020204" pitchFamily="34" charset="0"/>
                <a:cs typeface="Arial" panose="020B0604020202020204" pitchFamily="34" charset="0"/>
              </a:rPr>
              <a:t>be unique for every row</a:t>
            </a:r>
            <a:r>
              <a:rPr lang="en-US" altLang="en-US" sz="4000" b="0" dirty="0">
                <a:solidFill>
                  <a:srgbClr val="212529"/>
                </a:solidFill>
                <a:latin typeface="Arial" panose="020B0604020202020204" pitchFamily="34" charset="0"/>
                <a:cs typeface="Arial" panose="020B0604020202020204" pitchFamily="34" charset="0"/>
              </a:rPr>
              <a:t>, hence we can use </a:t>
            </a:r>
            <a:r>
              <a:rPr lang="en-US" altLang="en-US" sz="4000" b="0" dirty="0">
                <a:solidFill>
                  <a:srgbClr val="D63384"/>
                </a:solidFill>
                <a:latin typeface="Arial" panose="020B0604020202020204" pitchFamily="34" charset="0"/>
                <a:cs typeface="Arial" panose="020B0604020202020204" pitchFamily="34" charset="0"/>
              </a:rPr>
              <a:t>student_id</a:t>
            </a:r>
            <a:r>
              <a:rPr lang="en-US" altLang="en-US" sz="4000" b="0" dirty="0">
                <a:solidFill>
                  <a:srgbClr val="212529"/>
                </a:solidFill>
                <a:latin typeface="Arial" panose="020B0604020202020204" pitchFamily="34" charset="0"/>
                <a:cs typeface="Arial" panose="020B0604020202020204" pitchFamily="34" charset="0"/>
              </a:rPr>
              <a:t> to fetch any row of data from this table</a:t>
            </a:r>
            <a:r>
              <a:rPr lang="en-US" altLang="en-US" sz="4000" b="0" dirty="0">
                <a:latin typeface="Arial" panose="020B0604020202020204" pitchFamily="34" charset="0"/>
                <a:cs typeface="Arial" panose="020B0604020202020204" pitchFamily="34" charset="0"/>
              </a:rPr>
              <a:t>.</a:t>
            </a:r>
          </a:p>
          <a:p>
            <a:pPr algn="l" defTabSz="914400"/>
            <a:endParaRPr lang="en-US" sz="4000" b="0" dirty="0">
              <a:latin typeface="Arial" panose="020B0604020202020204" pitchFamily="34" charset="0"/>
              <a:cs typeface="Arial" panose="020B0604020202020204" pitchFamily="34" charset="0"/>
            </a:endParaRPr>
          </a:p>
          <a:p>
            <a:pPr algn="l" defTabSz="914400"/>
            <a:r>
              <a:rPr lang="en-US" sz="4000" b="0" dirty="0"/>
              <a:t>This is </a:t>
            </a:r>
            <a:r>
              <a:rPr lang="en-US" sz="4000" dirty="0"/>
              <a:t>Dependency</a:t>
            </a:r>
            <a:r>
              <a:rPr lang="en-US" sz="4000" b="0" dirty="0"/>
              <a:t> and we also call it </a:t>
            </a:r>
            <a:r>
              <a:rPr lang="en-US" sz="4000" dirty="0"/>
              <a:t>Functional Dependency</a:t>
            </a:r>
            <a:r>
              <a:rPr lang="en-US" sz="4000" b="0" dirty="0"/>
              <a:t>.</a:t>
            </a:r>
          </a:p>
          <a:p>
            <a:br>
              <a:rPr lang="en-US" sz="4000" dirty="0"/>
            </a:br>
            <a:endParaRPr lang="en-US" altLang="en-US" sz="4000" b="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21856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5722225" y="2123675"/>
            <a:ext cx="1062961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Now,</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we have </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8" name="TextBox 7"/>
          <p:cNvSpPr txBox="1"/>
          <p:nvPr/>
        </p:nvSpPr>
        <p:spPr>
          <a:xfrm>
            <a:off x="4106232" y="4267037"/>
            <a:ext cx="7914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Student Table</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9" name="TextBox 8"/>
          <p:cNvSpPr txBox="1"/>
          <p:nvPr/>
        </p:nvSpPr>
        <p:spPr>
          <a:xfrm>
            <a:off x="9489211" y="4319273"/>
            <a:ext cx="82296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Subject Table</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11" name="TextBox 10"/>
          <p:cNvSpPr txBox="1"/>
          <p:nvPr/>
        </p:nvSpPr>
        <p:spPr>
          <a:xfrm>
            <a:off x="6724709" y="6901302"/>
            <a:ext cx="791442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
        <p:nvSpPr>
          <p:cNvPr id="14" name="Left Arrow 13"/>
          <p:cNvSpPr/>
          <p:nvPr/>
        </p:nvSpPr>
        <p:spPr>
          <a:xfrm rot="16200000" flipV="1">
            <a:off x="9899863" y="8411778"/>
            <a:ext cx="1415492" cy="710222"/>
          </a:xfrm>
          <a:prstGeom prst="lef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TextBox 14"/>
          <p:cNvSpPr txBox="1"/>
          <p:nvPr/>
        </p:nvSpPr>
        <p:spPr>
          <a:xfrm>
            <a:off x="1634837" y="9791219"/>
            <a:ext cx="2008909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To save marks obtained by students in each subject</a:t>
            </a:r>
          </a:p>
        </p:txBody>
      </p:sp>
      <p:cxnSp>
        <p:nvCxnSpPr>
          <p:cNvPr id="16" name="Straight Arrow Connector 15"/>
          <p:cNvCxnSpPr/>
          <p:nvPr/>
        </p:nvCxnSpPr>
        <p:spPr>
          <a:xfrm>
            <a:off x="8674149" y="5212765"/>
            <a:ext cx="1721320" cy="1740773"/>
          </a:xfrm>
          <a:prstGeom prst="straightConnector1">
            <a:avLst/>
          </a:prstGeom>
          <a:noFill/>
          <a:ln w="101600"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p:cNvCxnSpPr/>
          <p:nvPr/>
        </p:nvCxnSpPr>
        <p:spPr>
          <a:xfrm flipH="1">
            <a:off x="11037033" y="5212765"/>
            <a:ext cx="1361544" cy="1740773"/>
          </a:xfrm>
          <a:prstGeom prst="straightConnector1">
            <a:avLst/>
          </a:prstGeom>
          <a:noFill/>
          <a:ln w="101600"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02788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3379787"/>
              </p:ext>
            </p:extLst>
          </p:nvPr>
        </p:nvGraphicFramePr>
        <p:xfrm>
          <a:off x="6970571" y="4218381"/>
          <a:ext cx="9381270" cy="2981092"/>
        </p:xfrm>
        <a:graphic>
          <a:graphicData uri="http://schemas.openxmlformats.org/drawingml/2006/table">
            <a:tbl>
              <a:tblPr/>
              <a:tblGrid>
                <a:gridCol w="4690635">
                  <a:extLst>
                    <a:ext uri="{9D8B030D-6E8A-4147-A177-3AD203B41FA5}">
                      <a16:colId xmlns:a16="http://schemas.microsoft.com/office/drawing/2014/main" val="20000"/>
                    </a:ext>
                  </a:extLst>
                </a:gridCol>
                <a:gridCol w="4690635">
                  <a:extLst>
                    <a:ext uri="{9D8B030D-6E8A-4147-A177-3AD203B41FA5}">
                      <a16:colId xmlns:a16="http://schemas.microsoft.com/office/drawing/2014/main" val="20001"/>
                    </a:ext>
                  </a:extLst>
                </a:gridCol>
              </a:tblGrid>
              <a:tr h="745273">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588AB6"/>
                      </a:solidFill>
                      <a:prstDash val="solid"/>
                      <a:round/>
                      <a:headEnd type="none" w="med" len="med"/>
                      <a:tailEnd type="none" w="med" len="med"/>
                    </a:lnL>
                    <a:lnR w="9525" cap="flat" cmpd="sng" algn="ctr">
                      <a:solidFill>
                        <a:srgbClr val="888DB6"/>
                      </a:solidFill>
                      <a:prstDash val="solid"/>
                      <a:round/>
                      <a:headEnd type="none" w="med" len="med"/>
                      <a:tailEnd type="none" w="med" len="med"/>
                    </a:lnR>
                    <a:lnT w="9525" cap="flat" cmpd="sng" algn="ctr">
                      <a:solidFill>
                        <a:srgbClr val="588AB6"/>
                      </a:solidFill>
                      <a:prstDash val="solid"/>
                      <a:round/>
                      <a:headEnd type="none" w="med" len="med"/>
                      <a:tailEnd type="none" w="med" len="med"/>
                    </a:lnT>
                    <a:lnB w="9525" cap="flat" cmpd="sng" algn="ctr">
                      <a:solidFill>
                        <a:srgbClr val="A08AB6"/>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Subject_Name</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888DB6"/>
                      </a:solidFill>
                      <a:prstDash val="solid"/>
                      <a:round/>
                      <a:headEnd type="none" w="med" len="med"/>
                      <a:tailEnd type="none" w="med" len="med"/>
                    </a:lnL>
                    <a:lnR w="9525" cap="flat" cmpd="sng" algn="ctr">
                      <a:solidFill>
                        <a:srgbClr val="888DB6"/>
                      </a:solidFill>
                      <a:prstDash val="solid"/>
                      <a:round/>
                      <a:headEnd type="none" w="med" len="med"/>
                      <a:tailEnd type="none" w="med" len="med"/>
                    </a:lnR>
                    <a:lnT w="9525" cap="flat" cmpd="sng" algn="ctr">
                      <a:solidFill>
                        <a:srgbClr val="888DB6"/>
                      </a:solidFill>
                      <a:prstDash val="solid"/>
                      <a:round/>
                      <a:headEnd type="none" w="med" len="med"/>
                      <a:tailEnd type="none" w="med" len="med"/>
                    </a:lnT>
                    <a:lnB w="9525" cap="flat" cmpd="sng" algn="ctr">
                      <a:solidFill>
                        <a:srgbClr val="308BB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745273">
                <a:tc>
                  <a:txBody>
                    <a:bodyPr/>
                    <a:lstStyle/>
                    <a:p>
                      <a:r>
                        <a:rPr lang="en-US" sz="4000" dirty="0">
                          <a:effectLst/>
                          <a:latin typeface="Arial" panose="020B0604020202020204" pitchFamily="34" charset="0"/>
                          <a:cs typeface="Arial" panose="020B0604020202020204" pitchFamily="34" charset="0"/>
                        </a:rPr>
                        <a:t>1</a:t>
                      </a:r>
                    </a:p>
                  </a:txBody>
                  <a:tcPr marL="79375" marR="79375" marT="39687" marB="39687">
                    <a:lnL w="9525" cap="flat" cmpd="sng" algn="ctr">
                      <a:solidFill>
                        <a:srgbClr val="A08AB6"/>
                      </a:solidFill>
                      <a:prstDash val="solid"/>
                      <a:round/>
                      <a:headEnd type="none" w="med" len="med"/>
                      <a:tailEnd type="none" w="med" len="med"/>
                    </a:lnL>
                    <a:lnR w="9525" cap="flat" cmpd="sng" algn="ctr">
                      <a:solidFill>
                        <a:srgbClr val="308BB6"/>
                      </a:solidFill>
                      <a:prstDash val="solid"/>
                      <a:round/>
                      <a:headEnd type="none" w="med" len="med"/>
                      <a:tailEnd type="none" w="med" len="med"/>
                    </a:lnR>
                    <a:lnT w="9525" cap="flat" cmpd="sng" algn="ctr">
                      <a:solidFill>
                        <a:srgbClr val="A08AB6"/>
                      </a:solidFill>
                      <a:prstDash val="solid"/>
                      <a:round/>
                      <a:headEnd type="none" w="med" len="med"/>
                      <a:tailEnd type="none" w="med" len="med"/>
                    </a:lnT>
                    <a:lnB w="9525" cap="flat" cmpd="sng" algn="ctr">
                      <a:solidFill>
                        <a:srgbClr val="E88A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a:t>
                      </a:r>
                    </a:p>
                  </a:txBody>
                  <a:tcPr marL="79375" marR="79375" marT="39687" marB="39687">
                    <a:lnL w="9525" cap="flat" cmpd="sng" algn="ctr">
                      <a:solidFill>
                        <a:srgbClr val="308BB6"/>
                      </a:solidFill>
                      <a:prstDash val="solid"/>
                      <a:round/>
                      <a:headEnd type="none" w="med" len="med"/>
                      <a:tailEnd type="none" w="med" len="med"/>
                    </a:lnL>
                    <a:lnR w="9525" cap="flat" cmpd="sng" algn="ctr">
                      <a:solidFill>
                        <a:srgbClr val="308BB6"/>
                      </a:solidFill>
                      <a:prstDash val="solid"/>
                      <a:round/>
                      <a:headEnd type="none" w="med" len="med"/>
                      <a:tailEnd type="none" w="med" len="med"/>
                    </a:lnR>
                    <a:lnT w="9525" cap="flat" cmpd="sng" algn="ctr">
                      <a:solidFill>
                        <a:srgbClr val="308BB6"/>
                      </a:solidFill>
                      <a:prstDash val="solid"/>
                      <a:round/>
                      <a:headEnd type="none" w="med" len="med"/>
                      <a:tailEnd type="none" w="med" len="med"/>
                    </a:lnT>
                    <a:lnB w="9525" cap="flat" cmpd="sng" algn="ctr">
                      <a:solidFill>
                        <a:srgbClr val="C08BB6"/>
                      </a:solidFill>
                      <a:prstDash val="solid"/>
                      <a:round/>
                      <a:headEnd type="none" w="med" len="med"/>
                      <a:tailEnd type="none" w="med" len="med"/>
                    </a:lnB>
                    <a:noFill/>
                  </a:tcPr>
                </a:tc>
                <a:extLst>
                  <a:ext uri="{0D108BD9-81ED-4DB2-BD59-A6C34878D82A}">
                    <a16:rowId xmlns:a16="http://schemas.microsoft.com/office/drawing/2014/main" val="10001"/>
                  </a:ext>
                </a:extLst>
              </a:tr>
              <a:tr h="745273">
                <a:tc>
                  <a:txBody>
                    <a:bodyPr/>
                    <a:lstStyle/>
                    <a:p>
                      <a:r>
                        <a:rPr lang="en-US" sz="4000" dirty="0">
                          <a:effectLst/>
                          <a:latin typeface="Arial" panose="020B0604020202020204" pitchFamily="34" charset="0"/>
                          <a:cs typeface="Arial" panose="020B0604020202020204" pitchFamily="34" charset="0"/>
                        </a:rPr>
                        <a:t>2</a:t>
                      </a:r>
                    </a:p>
                  </a:txBody>
                  <a:tcPr marL="79375" marR="79375" marT="39687" marB="39687">
                    <a:lnL w="9525" cap="flat" cmpd="sng" algn="ctr">
                      <a:solidFill>
                        <a:srgbClr val="E88AB6"/>
                      </a:solidFill>
                      <a:prstDash val="solid"/>
                      <a:round/>
                      <a:headEnd type="none" w="med" len="med"/>
                      <a:tailEnd type="none" w="med" len="med"/>
                    </a:lnL>
                    <a:lnR w="9525" cap="flat" cmpd="sng" algn="ctr">
                      <a:solidFill>
                        <a:srgbClr val="C08BB6"/>
                      </a:solidFill>
                      <a:prstDash val="solid"/>
                      <a:round/>
                      <a:headEnd type="none" w="med" len="med"/>
                      <a:tailEnd type="none" w="med" len="med"/>
                    </a:lnR>
                    <a:lnT w="9525" cap="flat" cmpd="sng" algn="ctr">
                      <a:solidFill>
                        <a:srgbClr val="E88AB6"/>
                      </a:solidFill>
                      <a:prstDash val="solid"/>
                      <a:round/>
                      <a:headEnd type="none" w="med" len="med"/>
                      <a:tailEnd type="none" w="med" len="med"/>
                    </a:lnT>
                    <a:lnB w="9525" cap="flat" cmpd="sng" algn="ctr">
                      <a:solidFill>
                        <a:srgbClr val="188B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a:t>
                      </a:r>
                    </a:p>
                  </a:txBody>
                  <a:tcPr marL="79375" marR="79375" marT="39687" marB="39687">
                    <a:lnL w="9525" cap="flat" cmpd="sng" algn="ctr">
                      <a:solidFill>
                        <a:srgbClr val="C08BB6"/>
                      </a:solidFill>
                      <a:prstDash val="solid"/>
                      <a:round/>
                      <a:headEnd type="none" w="med" len="med"/>
                      <a:tailEnd type="none" w="med" len="med"/>
                    </a:lnL>
                    <a:lnR w="9525" cap="flat" cmpd="sng" algn="ctr">
                      <a:solidFill>
                        <a:srgbClr val="C08BB6"/>
                      </a:solidFill>
                      <a:prstDash val="solid"/>
                      <a:round/>
                      <a:headEnd type="none" w="med" len="med"/>
                      <a:tailEnd type="none" w="med" len="med"/>
                    </a:lnR>
                    <a:lnT w="9525" cap="flat" cmpd="sng" algn="ctr">
                      <a:solidFill>
                        <a:srgbClr val="C08B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extLst>
                  <a:ext uri="{0D108BD9-81ED-4DB2-BD59-A6C34878D82A}">
                    <a16:rowId xmlns:a16="http://schemas.microsoft.com/office/drawing/2014/main" val="10002"/>
                  </a:ext>
                </a:extLst>
              </a:tr>
              <a:tr h="745273">
                <a:tc>
                  <a:txBody>
                    <a:bodyPr/>
                    <a:lstStyle/>
                    <a:p>
                      <a:r>
                        <a:rPr lang="en-US" sz="4000">
                          <a:effectLst/>
                          <a:latin typeface="Arial" panose="020B0604020202020204" pitchFamily="34" charset="0"/>
                          <a:cs typeface="Arial" panose="020B0604020202020204" pitchFamily="34" charset="0"/>
                        </a:rPr>
                        <a:t>3</a:t>
                      </a:r>
                    </a:p>
                  </a:txBody>
                  <a:tcPr marL="79375" marR="79375" marT="39687" marB="39687">
                    <a:lnL w="9525" cap="flat" cmpd="sng" algn="ctr">
                      <a:solidFill>
                        <a:srgbClr val="188BB6"/>
                      </a:solidFill>
                      <a:prstDash val="solid"/>
                      <a:round/>
                      <a:headEnd type="none" w="med" len="med"/>
                      <a:tailEnd type="none" w="med" len="med"/>
                    </a:lnL>
                    <a:lnR w="9525" cap="flat" cmpd="sng" algn="ctr">
                      <a:solidFill>
                        <a:srgbClr val="508CB6"/>
                      </a:solidFill>
                      <a:prstDash val="solid"/>
                      <a:round/>
                      <a:headEnd type="none" w="med" len="med"/>
                      <a:tailEnd type="none" w="med" len="med"/>
                    </a:lnR>
                    <a:lnT w="9525" cap="flat" cmpd="sng" algn="ctr">
                      <a:solidFill>
                        <a:srgbClr val="188BB6"/>
                      </a:solidFill>
                      <a:prstDash val="solid"/>
                      <a:round/>
                      <a:headEnd type="none" w="med" len="med"/>
                      <a:tailEnd type="none" w="med" len="med"/>
                    </a:lnT>
                    <a:lnB w="9525" cap="flat" cmpd="sng" algn="ctr">
                      <a:solidFill>
                        <a:srgbClr val="188BB6"/>
                      </a:solidFill>
                      <a:prstDash val="solid"/>
                      <a:round/>
                      <a:headEnd type="none" w="med" len="med"/>
                      <a:tailEnd type="none" w="med" len="med"/>
                    </a:lnB>
                    <a:noFill/>
                  </a:tcPr>
                </a:tc>
                <a:tc>
                  <a:txBody>
                    <a:bodyPr/>
                    <a:lstStyle/>
                    <a:p>
                      <a:r>
                        <a:rPr lang="en-US" sz="4000" dirty="0" err="1">
                          <a:effectLst/>
                          <a:latin typeface="Arial" panose="020B0604020202020204" pitchFamily="34" charset="0"/>
                          <a:cs typeface="Arial" panose="020B0604020202020204" pitchFamily="34" charset="0"/>
                        </a:rPr>
                        <a:t>Php</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508CB6"/>
                      </a:solidFill>
                      <a:prstDash val="solid"/>
                      <a:round/>
                      <a:headEnd type="none" w="med" len="med"/>
                      <a:tailEnd type="none" w="med" len="med"/>
                    </a:lnL>
                    <a:lnR w="9525" cap="flat" cmpd="sng" algn="ctr">
                      <a:solidFill>
                        <a:srgbClr val="508CB6"/>
                      </a:solidFill>
                      <a:prstDash val="solid"/>
                      <a:round/>
                      <a:headEnd type="none" w="med" len="med"/>
                      <a:tailEnd type="none" w="med" len="med"/>
                    </a:lnR>
                    <a:lnT w="9525" cap="flat" cmpd="sng" algn="ctr">
                      <a:solidFill>
                        <a:srgbClr val="508C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0" name="Rectangle 9"/>
          <p:cNvSpPr/>
          <p:nvPr/>
        </p:nvSpPr>
        <p:spPr>
          <a:xfrm>
            <a:off x="1662545" y="2531954"/>
            <a:ext cx="20967370" cy="646331"/>
          </a:xfrm>
          <a:prstGeom prst="rect">
            <a:avLst/>
          </a:prstGeom>
        </p:spPr>
        <p:txBody>
          <a:bodyPr wrap="square">
            <a:spAutoFit/>
          </a:bodyPr>
          <a:lstStyle/>
          <a:p>
            <a:pPr lvl="0" algn="l" defTabSz="914400" eaLnBrk="0" fontAlgn="base">
              <a:spcBef>
                <a:spcPct val="0"/>
              </a:spcBef>
              <a:spcAft>
                <a:spcPct val="0"/>
              </a:spcAft>
            </a:pPr>
            <a:r>
              <a:rPr lang="en-US" altLang="en-US" sz="3600" b="0" dirty="0">
                <a:solidFill>
                  <a:srgbClr val="212529"/>
                </a:solidFill>
                <a:latin typeface="Arial" panose="020B0604020202020204" pitchFamily="34" charset="0"/>
                <a:cs typeface="Arial" panose="020B0604020202020204" pitchFamily="34" charset="0"/>
              </a:rPr>
              <a:t>Let's create another table for </a:t>
            </a:r>
            <a:r>
              <a:rPr lang="en-US" altLang="en-US" sz="3600" dirty="0">
                <a:solidFill>
                  <a:srgbClr val="212529"/>
                </a:solidFill>
                <a:latin typeface="Arial" panose="020B0604020202020204" pitchFamily="34" charset="0"/>
                <a:cs typeface="Arial" panose="020B0604020202020204" pitchFamily="34" charset="0"/>
              </a:rPr>
              <a:t>Subject</a:t>
            </a:r>
            <a:r>
              <a:rPr lang="en-US" altLang="en-US" sz="3600" b="0" dirty="0">
                <a:solidFill>
                  <a:srgbClr val="212529"/>
                </a:solidFill>
                <a:latin typeface="Arial" panose="020B0604020202020204" pitchFamily="34" charset="0"/>
                <a:cs typeface="Arial" panose="020B0604020202020204" pitchFamily="34" charset="0"/>
              </a:rPr>
              <a:t> (</a:t>
            </a:r>
            <a:r>
              <a:rPr lang="en-US" altLang="en-US" sz="3600" b="0" dirty="0" err="1">
                <a:solidFill>
                  <a:srgbClr val="212529"/>
                </a:solidFill>
                <a:latin typeface="Arial" panose="020B0604020202020204" pitchFamily="34" charset="0"/>
                <a:cs typeface="Arial" panose="020B0604020202020204" pitchFamily="34" charset="0"/>
              </a:rPr>
              <a:t>Subject_ID,Subject_Name</a:t>
            </a:r>
            <a:r>
              <a:rPr lang="en-US" altLang="en-US" sz="3600" b="0" dirty="0">
                <a:solidFill>
                  <a:srgbClr val="212529"/>
                </a:solidFill>
                <a:latin typeface="Arial" panose="020B0604020202020204" pitchFamily="34" charset="0"/>
                <a:cs typeface="Arial" panose="020B0604020202020204" pitchFamily="34" charset="0"/>
              </a:rPr>
              <a:t>)</a:t>
            </a:r>
            <a:endParaRPr lang="en-US" altLang="en-US" sz="3600" b="0" dirty="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4257675" y="9394885"/>
            <a:ext cx="100584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Primary Key 				</a:t>
            </a:r>
            <a:r>
              <a:rPr kumimoji="0" lang="en-US" sz="48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Subject_ID</a:t>
            </a:r>
            <a:endParaRPr kumimoji="0" lang="en-US" sz="48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cxnSp>
        <p:nvCxnSpPr>
          <p:cNvPr id="14" name="Straight Arrow Connector 13"/>
          <p:cNvCxnSpPr/>
          <p:nvPr/>
        </p:nvCxnSpPr>
        <p:spPr>
          <a:xfrm>
            <a:off x="8513645" y="9815512"/>
            <a:ext cx="1546460" cy="0"/>
          </a:xfrm>
          <a:prstGeom prst="straightConnector1">
            <a:avLst/>
          </a:prstGeom>
          <a:noFill/>
          <a:ln w="101600"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297012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373603"/>
            <a:ext cx="15196345" cy="14568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Introduction to Normalization</a:t>
            </a:r>
          </a:p>
          <a:p>
            <a:r>
              <a:rPr sz="4400" dirty="0">
                <a:latin typeface="Arial" pitchFamily="34" charset="0"/>
                <a:cs typeface="Arial" pitchFamily="34" charset="0"/>
              </a:rPr>
              <a:t> </a:t>
            </a:r>
          </a:p>
        </p:txBody>
      </p:sp>
      <p:sp>
        <p:nvSpPr>
          <p:cNvPr id="3" name="TextBox 2"/>
          <p:cNvSpPr txBox="1"/>
          <p:nvPr/>
        </p:nvSpPr>
        <p:spPr>
          <a:xfrm>
            <a:off x="1657350" y="2598639"/>
            <a:ext cx="21288376"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What is Normalization?</a:t>
            </a:r>
          </a:p>
          <a:p>
            <a:pPr marL="0" marR="0" indent="0" algn="l" defTabSz="8255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Normalization is a technique of organizing the data into multiple related</a:t>
            </a:r>
            <a:r>
              <a:rPr kumimoji="0" lang="en-US" sz="4400" b="0"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tables , to minimize </a:t>
            </a:r>
            <a:r>
              <a:rPr kumimoji="0" lang="en-US" sz="4400" b="0"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DATA REDUNDANCY.</a:t>
            </a:r>
            <a:endParaRPr kumimoji="0" lang="en-US" sz="4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34540158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1662545" y="2531954"/>
            <a:ext cx="20967370" cy="2308324"/>
          </a:xfrm>
          <a:prstGeom prst="rect">
            <a:avLst/>
          </a:prstGeom>
        </p:spPr>
        <p:txBody>
          <a:bodyPr wrap="square">
            <a:spAutoFit/>
          </a:bodyPr>
          <a:lstStyle/>
          <a:p>
            <a:pPr lvl="0" algn="l" defTabSz="914400" eaLnBrk="0" fontAlgn="base">
              <a:spcBef>
                <a:spcPct val="0"/>
              </a:spcBef>
              <a:spcAft>
                <a:spcPct val="0"/>
              </a:spcAft>
            </a:pPr>
            <a:r>
              <a:rPr lang="en-US" sz="3600" b="0" dirty="0">
                <a:latin typeface="Arial" panose="020B0604020202020204" pitchFamily="34" charset="0"/>
                <a:cs typeface="Arial" panose="020B0604020202020204" pitchFamily="34" charset="0"/>
              </a:rPr>
              <a:t>Let's create another table </a:t>
            </a:r>
            <a:r>
              <a:rPr lang="en-US" sz="3600" dirty="0">
                <a:latin typeface="Arial" panose="020B0604020202020204" pitchFamily="34" charset="0"/>
                <a:cs typeface="Arial" panose="020B0604020202020204" pitchFamily="34" charset="0"/>
              </a:rPr>
              <a:t>Score</a:t>
            </a:r>
            <a:r>
              <a:rPr lang="en-US" sz="3600" b="0" dirty="0">
                <a:latin typeface="Arial" panose="020B0604020202020204" pitchFamily="34" charset="0"/>
                <a:cs typeface="Arial" panose="020B0604020202020204" pitchFamily="34" charset="0"/>
              </a:rPr>
              <a:t>, to store the </a:t>
            </a:r>
            <a:r>
              <a:rPr lang="en-US" sz="3600" dirty="0">
                <a:latin typeface="Arial" panose="020B0604020202020204" pitchFamily="34" charset="0"/>
                <a:cs typeface="Arial" panose="020B0604020202020204" pitchFamily="34" charset="0"/>
              </a:rPr>
              <a:t>marks</a:t>
            </a:r>
            <a:r>
              <a:rPr lang="en-US" sz="3600" b="0" dirty="0">
                <a:latin typeface="Arial" panose="020B0604020202020204" pitchFamily="34" charset="0"/>
                <a:cs typeface="Arial" panose="020B0604020202020204" pitchFamily="34" charset="0"/>
              </a:rPr>
              <a:t> obtained by students in the respective subjects.</a:t>
            </a:r>
          </a:p>
          <a:p>
            <a:pPr lvl="0" algn="l" defTabSz="914400" eaLnBrk="0" fontAlgn="base">
              <a:spcBef>
                <a:spcPct val="0"/>
              </a:spcBef>
              <a:spcAft>
                <a:spcPct val="0"/>
              </a:spcAft>
            </a:pPr>
            <a:endParaRPr lang="en-US" sz="3600" b="0" dirty="0">
              <a:latin typeface="Arial" panose="020B0604020202020204" pitchFamily="34" charset="0"/>
              <a:cs typeface="Arial" panose="020B0604020202020204" pitchFamily="34" charset="0"/>
            </a:endParaRPr>
          </a:p>
          <a:p>
            <a:pPr algn="l" defTabSz="914400" eaLnBrk="0" fontAlgn="base">
              <a:spcBef>
                <a:spcPct val="0"/>
              </a:spcBef>
              <a:spcAft>
                <a:spcPct val="0"/>
              </a:spcAft>
            </a:pPr>
            <a:r>
              <a:rPr lang="en-US" sz="3600" dirty="0">
                <a:latin typeface="Arial" panose="020B0604020202020204" pitchFamily="34" charset="0"/>
                <a:cs typeface="Arial" panose="020B0604020202020204" pitchFamily="34" charset="0"/>
              </a:rPr>
              <a:t>Score(</a:t>
            </a:r>
            <a:r>
              <a:rPr lang="en-US" sz="3600" dirty="0" err="1">
                <a:latin typeface="Arial" panose="020B0604020202020204" pitchFamily="34" charset="0"/>
                <a:cs typeface="Arial" panose="020B0604020202020204" pitchFamily="34" charset="0"/>
              </a:rPr>
              <a:t>Score_id,Student_id,Subject_id,Marks,Staff</a:t>
            </a:r>
            <a:r>
              <a:rPr lang="en-US" sz="3600" dirty="0">
                <a:latin typeface="Arial" panose="020B0604020202020204" pitchFamily="34" charset="0"/>
                <a:cs typeface="Arial" panose="020B0604020202020204" pitchFamily="34" charset="0"/>
              </a:rPr>
              <a:t>)</a:t>
            </a:r>
          </a:p>
          <a:p>
            <a:pPr lvl="0" algn="l" defTabSz="914400" eaLnBrk="0" fontAlgn="base">
              <a:spcBef>
                <a:spcPct val="0"/>
              </a:spcBef>
              <a:spcAft>
                <a:spcPct val="0"/>
              </a:spcAft>
            </a:pPr>
            <a:endParaRPr lang="en-US" sz="3600" b="0" dirty="0">
              <a:latin typeface="Arial" panose="020B0604020202020204" pitchFamily="34" charset="0"/>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747693443"/>
              </p:ext>
            </p:extLst>
          </p:nvPr>
        </p:nvGraphicFramePr>
        <p:xfrm>
          <a:off x="5130003" y="5245517"/>
          <a:ext cx="13548924" cy="4039112"/>
        </p:xfrm>
        <a:graphic>
          <a:graphicData uri="http://schemas.openxmlformats.org/drawingml/2006/table">
            <a:tbl>
              <a:tblPr/>
              <a:tblGrid>
                <a:gridCol w="2560320">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2560320">
                  <a:extLst>
                    <a:ext uri="{9D8B030D-6E8A-4147-A177-3AD203B41FA5}">
                      <a16:colId xmlns:a16="http://schemas.microsoft.com/office/drawing/2014/main" val="20002"/>
                    </a:ext>
                  </a:extLst>
                </a:gridCol>
                <a:gridCol w="2560320">
                  <a:extLst>
                    <a:ext uri="{9D8B030D-6E8A-4147-A177-3AD203B41FA5}">
                      <a16:colId xmlns:a16="http://schemas.microsoft.com/office/drawing/2014/main" val="20003"/>
                    </a:ext>
                  </a:extLst>
                </a:gridCol>
                <a:gridCol w="3307644">
                  <a:extLst>
                    <a:ext uri="{9D8B030D-6E8A-4147-A177-3AD203B41FA5}">
                      <a16:colId xmlns:a16="http://schemas.microsoft.com/office/drawing/2014/main" val="20004"/>
                    </a:ext>
                  </a:extLst>
                </a:gridCol>
              </a:tblGrid>
              <a:tr h="1009778">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Staff</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38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38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38AB80"/>
                      </a:solidFill>
                      <a:prstDash val="solid"/>
                      <a:round/>
                      <a:headEnd type="none" w="med" len="med"/>
                      <a:tailEnd type="none" w="med" len="med"/>
                    </a:lnT>
                    <a:lnB w="9525" cap="flat" cmpd="sng" algn="ctr">
                      <a:solidFill>
                        <a:srgbClr val="D0AC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 Teacher</a:t>
                      </a:r>
                    </a:p>
                  </a:txBody>
                  <a:tcPr marL="44097" marR="44097" marT="22049" marB="22049">
                    <a:lnL w="9525" cap="flat" cmpd="sng" algn="ctr">
                      <a:solidFill>
                        <a:srgbClr val="D0AC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D0AC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80</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F8AB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F8AB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558514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5252917" y="2562732"/>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What is the Primary Key of Score table</a:t>
            </a:r>
            <a:r>
              <a:rPr lang="en-US" sz="5400" dirty="0">
                <a:solidFill>
                  <a:srgbClr val="FF0000"/>
                </a:solidFill>
                <a:latin typeface="Arial" panose="020B0604020202020204" pitchFamily="34" charset="0"/>
                <a:cs typeface="Arial" panose="020B0604020202020204" pitchFamily="34" charset="0"/>
              </a:rPr>
              <a:t>?</a:t>
            </a:r>
            <a:endPar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p:txBody>
      </p:sp>
      <p:sp>
        <p:nvSpPr>
          <p:cNvPr id="12" name="TextBox 11"/>
          <p:cNvSpPr txBox="1"/>
          <p:nvPr/>
        </p:nvSpPr>
        <p:spPr>
          <a:xfrm>
            <a:off x="4112545" y="4337576"/>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Score_ID</a:t>
            </a: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 </a:t>
            </a:r>
          </a:p>
        </p:txBody>
      </p:sp>
      <p:sp>
        <p:nvSpPr>
          <p:cNvPr id="13" name="Multiply 12"/>
          <p:cNvSpPr/>
          <p:nvPr/>
        </p:nvSpPr>
        <p:spPr>
          <a:xfrm>
            <a:off x="13818868" y="4356765"/>
            <a:ext cx="1342152" cy="914400"/>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TextBox 14"/>
          <p:cNvSpPr txBox="1"/>
          <p:nvPr/>
        </p:nvSpPr>
        <p:spPr>
          <a:xfrm>
            <a:off x="4528671" y="6496963"/>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Student_ID</a:t>
            </a: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Subject_ID</a:t>
            </a:r>
            <a:endPar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3635426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40008260"/>
              </p:ext>
            </p:extLst>
          </p:nvPr>
        </p:nvGraphicFramePr>
        <p:xfrm>
          <a:off x="4814692" y="3388894"/>
          <a:ext cx="13548924" cy="5302410"/>
        </p:xfrm>
        <a:graphic>
          <a:graphicData uri="http://schemas.openxmlformats.org/drawingml/2006/table">
            <a:tbl>
              <a:tblPr/>
              <a:tblGrid>
                <a:gridCol w="2560320">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2560320">
                  <a:extLst>
                    <a:ext uri="{9D8B030D-6E8A-4147-A177-3AD203B41FA5}">
                      <a16:colId xmlns:a16="http://schemas.microsoft.com/office/drawing/2014/main" val="20002"/>
                    </a:ext>
                  </a:extLst>
                </a:gridCol>
                <a:gridCol w="2560320">
                  <a:extLst>
                    <a:ext uri="{9D8B030D-6E8A-4147-A177-3AD203B41FA5}">
                      <a16:colId xmlns:a16="http://schemas.microsoft.com/office/drawing/2014/main" val="20003"/>
                    </a:ext>
                  </a:extLst>
                </a:gridCol>
                <a:gridCol w="3307644">
                  <a:extLst>
                    <a:ext uri="{9D8B030D-6E8A-4147-A177-3AD203B41FA5}">
                      <a16:colId xmlns:a16="http://schemas.microsoft.com/office/drawing/2014/main" val="20004"/>
                    </a:ext>
                  </a:extLst>
                </a:gridCol>
              </a:tblGrid>
              <a:tr h="1009778">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Staff</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38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38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38AB80"/>
                      </a:solidFill>
                      <a:prstDash val="solid"/>
                      <a:round/>
                      <a:headEnd type="none" w="med" len="med"/>
                      <a:tailEnd type="none" w="med" len="med"/>
                    </a:lnT>
                    <a:lnB w="9525" cap="flat" cmpd="sng" algn="ctr">
                      <a:solidFill>
                        <a:srgbClr val="D0AC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 Teacher</a:t>
                      </a:r>
                    </a:p>
                  </a:txBody>
                  <a:tcPr marL="44097" marR="44097" marT="22049" marB="22049">
                    <a:lnL w="9525" cap="flat" cmpd="sng" algn="ctr">
                      <a:solidFill>
                        <a:srgbClr val="D0AC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D0AC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80</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F8AB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F8AB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3"/>
                  </a:ext>
                </a:extLst>
              </a:tr>
              <a:tr h="1009778">
                <a:tc>
                  <a:txBody>
                    <a:bodyPr/>
                    <a:lstStyle/>
                    <a:p>
                      <a:r>
                        <a:rPr lang="en-US" sz="4000" dirty="0">
                          <a:effectLst/>
                          <a:latin typeface="Arial" panose="020B0604020202020204" pitchFamily="34" charset="0"/>
                          <a:cs typeface="Arial" panose="020B0604020202020204" pitchFamily="34" charset="0"/>
                        </a:rPr>
                        <a:t>4</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85</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sz="4000" dirty="0">
                          <a:effectLst/>
                          <a:latin typeface="Arial" panose="020B0604020202020204" pitchFamily="34" charset="0"/>
                          <a:cs typeface="Arial" panose="020B0604020202020204" pitchFamily="34" charset="0"/>
                        </a:rPr>
                        <a:t>C++ Teacher</a:t>
                      </a:r>
                    </a:p>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F8AB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F8AB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 name="Rectangle 7"/>
          <p:cNvSpPr/>
          <p:nvPr/>
        </p:nvSpPr>
        <p:spPr>
          <a:xfrm>
            <a:off x="8198068" y="5467752"/>
            <a:ext cx="1012799" cy="9144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p:cNvSpPr/>
          <p:nvPr/>
        </p:nvSpPr>
        <p:spPr>
          <a:xfrm>
            <a:off x="8198067" y="4414816"/>
            <a:ext cx="1012799" cy="9144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10809887" y="4414816"/>
            <a:ext cx="1012799" cy="9144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p:cNvSpPr/>
          <p:nvPr/>
        </p:nvSpPr>
        <p:spPr>
          <a:xfrm>
            <a:off x="10809887" y="6382152"/>
            <a:ext cx="1012799" cy="9144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p:cNvSpPr txBox="1"/>
          <p:nvPr/>
        </p:nvSpPr>
        <p:spPr>
          <a:xfrm>
            <a:off x="5052896" y="9438758"/>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Student_ID</a:t>
            </a: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Subject_ID</a:t>
            </a:r>
            <a:endPar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sp>
        <p:nvSpPr>
          <p:cNvPr id="5" name="TextBox 4"/>
          <p:cNvSpPr txBox="1"/>
          <p:nvPr/>
        </p:nvSpPr>
        <p:spPr>
          <a:xfrm>
            <a:off x="8198067" y="2228875"/>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Tree>
    <p:extLst>
      <p:ext uri="{BB962C8B-B14F-4D97-AF65-F5344CB8AC3E}">
        <p14:creationId xmlns:p14="http://schemas.microsoft.com/office/powerpoint/2010/main" val="11058536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2"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5915069" y="3963115"/>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Where is the Partial</a:t>
            </a:r>
            <a:r>
              <a:rPr kumimoji="0" lang="en-US" sz="54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Dependency</a:t>
            </a:r>
            <a:r>
              <a:rPr lang="en-US" sz="5400" dirty="0">
                <a:solidFill>
                  <a:srgbClr val="FF0000"/>
                </a:solidFill>
                <a:latin typeface="Arial" panose="020B0604020202020204" pitchFamily="34" charset="0"/>
                <a:cs typeface="Arial" panose="020B0604020202020204" pitchFamily="34" charset="0"/>
              </a:rPr>
              <a:t>?</a:t>
            </a:r>
            <a:endPar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23935567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p:cNvSpPr txBox="1"/>
          <p:nvPr/>
        </p:nvSpPr>
        <p:spPr>
          <a:xfrm>
            <a:off x="1155496" y="1997222"/>
            <a:ext cx="21724883"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lgn="l" defTabSz="914400" eaLnBrk="0" fontAlgn="base">
              <a:spcBef>
                <a:spcPct val="0"/>
              </a:spcBef>
              <a:spcAft>
                <a:spcPct val="0"/>
              </a:spcAft>
            </a:pPr>
            <a:r>
              <a:rPr lang="en-US" altLang="en-US" sz="4800" b="0" dirty="0">
                <a:solidFill>
                  <a:srgbClr val="212529"/>
                </a:solidFill>
                <a:latin typeface="Arial" panose="020B0604020202020204" pitchFamily="34" charset="0"/>
                <a:cs typeface="Arial" panose="020B0604020202020204" pitchFamily="34" charset="0"/>
              </a:rPr>
              <a:t>Now if you look at the </a:t>
            </a:r>
            <a:r>
              <a:rPr lang="en-US" altLang="en-US" sz="4800" dirty="0">
                <a:solidFill>
                  <a:srgbClr val="212529"/>
                </a:solidFill>
                <a:latin typeface="Arial" panose="020B0604020202020204" pitchFamily="34" charset="0"/>
                <a:cs typeface="Arial" panose="020B0604020202020204" pitchFamily="34" charset="0"/>
              </a:rPr>
              <a:t>Score</a:t>
            </a:r>
            <a:r>
              <a:rPr lang="en-US" altLang="en-US" sz="4800" b="0" dirty="0">
                <a:solidFill>
                  <a:srgbClr val="212529"/>
                </a:solidFill>
                <a:latin typeface="Arial" panose="020B0604020202020204" pitchFamily="34" charset="0"/>
                <a:cs typeface="Arial" panose="020B0604020202020204" pitchFamily="34" charset="0"/>
              </a:rPr>
              <a:t> table, we have a column named </a:t>
            </a:r>
            <a:r>
              <a:rPr lang="en-US" altLang="en-US" sz="4800" b="0" dirty="0">
                <a:solidFill>
                  <a:srgbClr val="D63384"/>
                </a:solidFill>
                <a:latin typeface="Arial" panose="020B0604020202020204" pitchFamily="34" charset="0"/>
                <a:cs typeface="Arial" panose="020B0604020202020204" pitchFamily="34" charset="0"/>
              </a:rPr>
              <a:t>Staff</a:t>
            </a:r>
            <a:r>
              <a:rPr lang="en-US" altLang="en-US" sz="4800" b="0" dirty="0">
                <a:solidFill>
                  <a:srgbClr val="212529"/>
                </a:solidFill>
                <a:latin typeface="Arial" panose="020B0604020202020204" pitchFamily="34" charset="0"/>
                <a:cs typeface="Arial" panose="020B0604020202020204" pitchFamily="34" charset="0"/>
              </a:rPr>
              <a:t> which is only dependent on the subject, </a:t>
            </a:r>
          </a:p>
        </p:txBody>
      </p:sp>
      <p:graphicFrame>
        <p:nvGraphicFramePr>
          <p:cNvPr id="7" name="Table 6"/>
          <p:cNvGraphicFramePr>
            <a:graphicFrameLocks noGrp="1"/>
          </p:cNvGraphicFramePr>
          <p:nvPr>
            <p:extLst>
              <p:ext uri="{D42A27DB-BD31-4B8C-83A1-F6EECF244321}">
                <p14:modId xmlns:p14="http://schemas.microsoft.com/office/powerpoint/2010/main" val="2435523715"/>
              </p:ext>
            </p:extLst>
          </p:nvPr>
        </p:nvGraphicFramePr>
        <p:xfrm>
          <a:off x="4865200" y="4555425"/>
          <a:ext cx="13548924" cy="5302410"/>
        </p:xfrm>
        <a:graphic>
          <a:graphicData uri="http://schemas.openxmlformats.org/drawingml/2006/table">
            <a:tbl>
              <a:tblPr/>
              <a:tblGrid>
                <a:gridCol w="2560320">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2560320">
                  <a:extLst>
                    <a:ext uri="{9D8B030D-6E8A-4147-A177-3AD203B41FA5}">
                      <a16:colId xmlns:a16="http://schemas.microsoft.com/office/drawing/2014/main" val="20002"/>
                    </a:ext>
                  </a:extLst>
                </a:gridCol>
                <a:gridCol w="2560320">
                  <a:extLst>
                    <a:ext uri="{9D8B030D-6E8A-4147-A177-3AD203B41FA5}">
                      <a16:colId xmlns:a16="http://schemas.microsoft.com/office/drawing/2014/main" val="20003"/>
                    </a:ext>
                  </a:extLst>
                </a:gridCol>
                <a:gridCol w="3307644">
                  <a:extLst>
                    <a:ext uri="{9D8B030D-6E8A-4147-A177-3AD203B41FA5}">
                      <a16:colId xmlns:a16="http://schemas.microsoft.com/office/drawing/2014/main" val="20004"/>
                    </a:ext>
                  </a:extLst>
                </a:gridCol>
              </a:tblGrid>
              <a:tr h="1009778">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Staff</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38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38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38AB80"/>
                      </a:solidFill>
                      <a:prstDash val="solid"/>
                      <a:round/>
                      <a:headEnd type="none" w="med" len="med"/>
                      <a:tailEnd type="none" w="med" len="med"/>
                    </a:lnT>
                    <a:lnB w="9525" cap="flat" cmpd="sng" algn="ctr">
                      <a:solidFill>
                        <a:srgbClr val="D0AC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 Teacher</a:t>
                      </a:r>
                    </a:p>
                  </a:txBody>
                  <a:tcPr marL="44097" marR="44097" marT="22049" marB="22049">
                    <a:lnL w="9525" cap="flat" cmpd="sng" algn="ctr">
                      <a:solidFill>
                        <a:srgbClr val="D0AC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D0AC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80</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44097" marR="44097" marT="22049" marB="22049">
                    <a:lnL w="9525" cap="flat" cmpd="sng" algn="ctr">
                      <a:solidFill>
                        <a:srgbClr val="F8AB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F8AB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3"/>
                  </a:ext>
                </a:extLst>
              </a:tr>
              <a:tr h="1009778">
                <a:tc>
                  <a:txBody>
                    <a:bodyPr/>
                    <a:lstStyle/>
                    <a:p>
                      <a:r>
                        <a:rPr lang="en-US" sz="4000" dirty="0">
                          <a:effectLst/>
                          <a:latin typeface="Arial" panose="020B0604020202020204" pitchFamily="34" charset="0"/>
                          <a:cs typeface="Arial" panose="020B0604020202020204" pitchFamily="34" charset="0"/>
                        </a:rPr>
                        <a:t>4</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85</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r>
                        <a:rPr lang="en-US" sz="4000" dirty="0">
                          <a:effectLst/>
                          <a:latin typeface="Arial" panose="020B0604020202020204" pitchFamily="34" charset="0"/>
                          <a:cs typeface="Arial" panose="020B0604020202020204" pitchFamily="34" charset="0"/>
                        </a:rPr>
                        <a:t>C++ Teacher</a:t>
                      </a:r>
                    </a:p>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F8AB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F8AB80"/>
                      </a:solidFill>
                      <a:prstDash val="solid"/>
                      <a:round/>
                      <a:headEnd type="none" w="med" len="med"/>
                      <a:tailEnd type="none" w="med" len="med"/>
                    </a:lnT>
                    <a:lnB w="9525" cap="flat" cmpd="sng" algn="ctr">
                      <a:solidFill>
                        <a:srgbClr val="F8AB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 name="Rectangle 3"/>
          <p:cNvSpPr/>
          <p:nvPr/>
        </p:nvSpPr>
        <p:spPr>
          <a:xfrm>
            <a:off x="15103366" y="4540469"/>
            <a:ext cx="3310758" cy="5454869"/>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Curved Right Arrow 7"/>
          <p:cNvSpPr/>
          <p:nvPr/>
        </p:nvSpPr>
        <p:spPr>
          <a:xfrm rot="5400000">
            <a:off x="13198715" y="472976"/>
            <a:ext cx="1737360" cy="6492240"/>
          </a:xfrm>
          <a:prstGeom prst="curvedRightArrow">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p:cNvSpPr/>
          <p:nvPr/>
        </p:nvSpPr>
        <p:spPr>
          <a:xfrm>
            <a:off x="7409793" y="4587776"/>
            <a:ext cx="5171090" cy="5302410"/>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TextBox 11"/>
          <p:cNvSpPr txBox="1"/>
          <p:nvPr/>
        </p:nvSpPr>
        <p:spPr>
          <a:xfrm>
            <a:off x="5248147" y="10450145"/>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Primary Key =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Student_ID</a:t>
            </a: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Subject_ID</a:t>
            </a:r>
            <a:endPar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sp>
        <p:nvSpPr>
          <p:cNvPr id="15" name="TextBox 14"/>
          <p:cNvSpPr txBox="1"/>
          <p:nvPr/>
        </p:nvSpPr>
        <p:spPr>
          <a:xfrm>
            <a:off x="8644115" y="3643905"/>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Tree>
    <p:extLst>
      <p:ext uri="{BB962C8B-B14F-4D97-AF65-F5344CB8AC3E}">
        <p14:creationId xmlns:p14="http://schemas.microsoft.com/office/powerpoint/2010/main" val="1883175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Partial Dependency</a:t>
            </a:r>
            <a:endParaRPr sz="4400" dirty="0">
              <a:latin typeface="Arial" pitchFamily="34" charset="0"/>
              <a:cs typeface="Arial" pitchFamily="34" charset="0"/>
            </a:endParaRPr>
          </a:p>
        </p:txBody>
      </p:sp>
      <p:sp>
        <p:nvSpPr>
          <p:cNvPr id="2" name="Rectangle 1"/>
          <p:cNvSpPr/>
          <p:nvPr/>
        </p:nvSpPr>
        <p:spPr>
          <a:xfrm>
            <a:off x="1448171" y="2372936"/>
            <a:ext cx="20623553" cy="1446550"/>
          </a:xfrm>
          <a:prstGeom prst="rect">
            <a:avLst/>
          </a:prstGeom>
        </p:spPr>
        <p:txBody>
          <a:bodyPr wrap="square">
            <a:spAutoFit/>
          </a:bodyPr>
          <a:lstStyle/>
          <a:p>
            <a:pPr algn="l"/>
            <a:r>
              <a:rPr lang="en-US" sz="4400" b="0" dirty="0">
                <a:solidFill>
                  <a:srgbClr val="212529"/>
                </a:solidFill>
                <a:latin typeface="Arial" panose="020B0604020202020204" pitchFamily="34" charset="0"/>
                <a:cs typeface="Arial" panose="020B0604020202020204" pitchFamily="34" charset="0"/>
              </a:rPr>
              <a:t>This is </a:t>
            </a:r>
            <a:r>
              <a:rPr lang="en-US" sz="4400" i="1" dirty="0">
                <a:solidFill>
                  <a:srgbClr val="212529"/>
                </a:solidFill>
                <a:latin typeface="Arial" panose="020B0604020202020204" pitchFamily="34" charset="0"/>
                <a:cs typeface="Arial" panose="020B0604020202020204" pitchFamily="34" charset="0"/>
              </a:rPr>
              <a:t>Partial Dependency</a:t>
            </a:r>
            <a:r>
              <a:rPr lang="en-US" sz="4400" b="0" dirty="0">
                <a:solidFill>
                  <a:srgbClr val="212529"/>
                </a:solidFill>
                <a:latin typeface="Arial" panose="020B0604020202020204" pitchFamily="34" charset="0"/>
                <a:cs typeface="Arial" panose="020B0604020202020204" pitchFamily="34" charset="0"/>
              </a:rPr>
              <a:t>, where an attribute in a table </a:t>
            </a:r>
            <a:r>
              <a:rPr lang="en-US" sz="4400" i="1" dirty="0">
                <a:solidFill>
                  <a:srgbClr val="212529"/>
                </a:solidFill>
                <a:latin typeface="Arial" panose="020B0604020202020204" pitchFamily="34" charset="0"/>
                <a:cs typeface="Arial" panose="020B0604020202020204" pitchFamily="34" charset="0"/>
              </a:rPr>
              <a:t>depends on only a part of the primary key and not on the whole key.</a:t>
            </a:r>
            <a:endParaRPr lang="en-US" sz="4400" i="1" dirty="0">
              <a:latin typeface="Arial" panose="020B0604020202020204" pitchFamily="34" charset="0"/>
              <a:cs typeface="Arial" panose="020B0604020202020204" pitchFamily="34" charset="0"/>
            </a:endParaRPr>
          </a:p>
        </p:txBody>
      </p:sp>
      <p:sp>
        <p:nvSpPr>
          <p:cNvPr id="4" name="Rectangle 3"/>
          <p:cNvSpPr/>
          <p:nvPr/>
        </p:nvSpPr>
        <p:spPr>
          <a:xfrm>
            <a:off x="6031455" y="5193636"/>
            <a:ext cx="11456983" cy="923330"/>
          </a:xfrm>
          <a:prstGeom prst="rect">
            <a:avLst/>
          </a:prstGeom>
        </p:spPr>
        <p:txBody>
          <a:bodyPr wrap="none">
            <a:spAutoFit/>
          </a:bodyPr>
          <a:lstStyle/>
          <a:p>
            <a:pPr algn="l"/>
            <a:r>
              <a:rPr lang="en-US" sz="5400" b="0" dirty="0">
                <a:solidFill>
                  <a:srgbClr val="FF0000"/>
                </a:solidFill>
                <a:latin typeface="Arial" panose="020B0604020202020204" pitchFamily="34" charset="0"/>
                <a:cs typeface="Arial" panose="020B0604020202020204" pitchFamily="34" charset="0"/>
              </a:rPr>
              <a:t>How to remove Partial Dependency?</a:t>
            </a:r>
          </a:p>
        </p:txBody>
      </p:sp>
    </p:spTree>
    <p:extLst>
      <p:ext uri="{BB962C8B-B14F-4D97-AF65-F5344CB8AC3E}">
        <p14:creationId xmlns:p14="http://schemas.microsoft.com/office/powerpoint/2010/main" val="393196636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60028" y="2685844"/>
            <a:ext cx="20736910" cy="1446550"/>
          </a:xfrm>
          <a:prstGeom prst="rect">
            <a:avLst/>
          </a:prstGeom>
        </p:spPr>
        <p:txBody>
          <a:bodyPr wrap="square">
            <a:spAutoFit/>
          </a:bodyPr>
          <a:lstStyle/>
          <a:p>
            <a:pPr lvl="0" algn="l" defTabSz="914400" eaLnBrk="0" fontAlgn="base">
              <a:spcBef>
                <a:spcPct val="0"/>
              </a:spcBef>
              <a:spcAft>
                <a:spcPct val="0"/>
              </a:spcAft>
            </a:pPr>
            <a:r>
              <a:rPr lang="en-US" altLang="en-US" sz="4400" b="0" dirty="0">
                <a:solidFill>
                  <a:srgbClr val="212529"/>
                </a:solidFill>
                <a:latin typeface="Arial" panose="020B0604020202020204" pitchFamily="34" charset="0"/>
                <a:cs typeface="Arial" panose="020B0604020202020204" pitchFamily="34" charset="0"/>
              </a:rPr>
              <a:t>The solution is to remove columns </a:t>
            </a:r>
            <a:r>
              <a:rPr lang="en-US" altLang="en-US" sz="4400" b="0" dirty="0">
                <a:solidFill>
                  <a:srgbClr val="D63384"/>
                </a:solidFill>
                <a:latin typeface="Arial" panose="020B0604020202020204" pitchFamily="34" charset="0"/>
                <a:cs typeface="Arial" panose="020B0604020202020204" pitchFamily="34" charset="0"/>
              </a:rPr>
              <a:t>Staff</a:t>
            </a:r>
            <a:r>
              <a:rPr lang="en-US" altLang="en-US" sz="4400" b="0" dirty="0">
                <a:solidFill>
                  <a:srgbClr val="212529"/>
                </a:solidFill>
                <a:latin typeface="Arial" panose="020B0604020202020204" pitchFamily="34" charset="0"/>
                <a:cs typeface="Arial" panose="020B0604020202020204" pitchFamily="34" charset="0"/>
              </a:rPr>
              <a:t> from Score table and add it to the Subject table. Hence, the Subject table will become:</a:t>
            </a:r>
            <a:r>
              <a:rPr lang="en-US" altLang="en-US" sz="4400" b="0" dirty="0">
                <a:solidFill>
                  <a:schemeClr val="tx1"/>
                </a:solidFill>
                <a:latin typeface="Arial" panose="020B0604020202020204" pitchFamily="34" charset="0"/>
                <a:cs typeface="Arial" panose="020B0604020202020204" pitchFamily="34" charset="0"/>
              </a:rPr>
              <a:t> </a:t>
            </a:r>
          </a:p>
        </p:txBody>
      </p:sp>
      <p:sp>
        <p:nvSpPr>
          <p:cNvPr id="8"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Removing Partial Dependency</a:t>
            </a:r>
            <a:endParaRPr sz="4400"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10904604"/>
              </p:ext>
            </p:extLst>
          </p:nvPr>
        </p:nvGraphicFramePr>
        <p:xfrm>
          <a:off x="6371482" y="5799346"/>
          <a:ext cx="10686808" cy="2981092"/>
        </p:xfrm>
        <a:graphic>
          <a:graphicData uri="http://schemas.openxmlformats.org/drawingml/2006/table">
            <a:tbl>
              <a:tblPr/>
              <a:tblGrid>
                <a:gridCol w="3127090">
                  <a:extLst>
                    <a:ext uri="{9D8B030D-6E8A-4147-A177-3AD203B41FA5}">
                      <a16:colId xmlns:a16="http://schemas.microsoft.com/office/drawing/2014/main" val="20000"/>
                    </a:ext>
                  </a:extLst>
                </a:gridCol>
                <a:gridCol w="3839056">
                  <a:extLst>
                    <a:ext uri="{9D8B030D-6E8A-4147-A177-3AD203B41FA5}">
                      <a16:colId xmlns:a16="http://schemas.microsoft.com/office/drawing/2014/main" val="20001"/>
                    </a:ext>
                  </a:extLst>
                </a:gridCol>
                <a:gridCol w="3720662">
                  <a:extLst>
                    <a:ext uri="{9D8B030D-6E8A-4147-A177-3AD203B41FA5}">
                      <a16:colId xmlns:a16="http://schemas.microsoft.com/office/drawing/2014/main" val="20002"/>
                    </a:ext>
                  </a:extLst>
                </a:gridCol>
              </a:tblGrid>
              <a:tr h="745273">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588AB6"/>
                      </a:solidFill>
                      <a:prstDash val="solid"/>
                      <a:round/>
                      <a:headEnd type="none" w="med" len="med"/>
                      <a:tailEnd type="none" w="med" len="med"/>
                    </a:lnL>
                    <a:lnR w="9525" cap="flat" cmpd="sng" algn="ctr">
                      <a:solidFill>
                        <a:srgbClr val="888DB6"/>
                      </a:solidFill>
                      <a:prstDash val="solid"/>
                      <a:round/>
                      <a:headEnd type="none" w="med" len="med"/>
                      <a:tailEnd type="none" w="med" len="med"/>
                    </a:lnR>
                    <a:lnT w="9525" cap="flat" cmpd="sng" algn="ctr">
                      <a:solidFill>
                        <a:srgbClr val="588AB6"/>
                      </a:solidFill>
                      <a:prstDash val="solid"/>
                      <a:round/>
                      <a:headEnd type="none" w="med" len="med"/>
                      <a:tailEnd type="none" w="med" len="med"/>
                    </a:lnT>
                    <a:lnB w="9525" cap="flat" cmpd="sng" algn="ctr">
                      <a:solidFill>
                        <a:srgbClr val="A08AB6"/>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Subject_Name</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888DB6"/>
                      </a:solidFill>
                      <a:prstDash val="solid"/>
                      <a:round/>
                      <a:headEnd type="none" w="med" len="med"/>
                      <a:tailEnd type="none" w="med" len="med"/>
                    </a:lnL>
                    <a:lnR w="9525" cap="flat" cmpd="sng" algn="ctr">
                      <a:solidFill>
                        <a:srgbClr val="888DB6"/>
                      </a:solidFill>
                      <a:prstDash val="solid"/>
                      <a:round/>
                      <a:headEnd type="none" w="med" len="med"/>
                      <a:tailEnd type="none" w="med" len="med"/>
                    </a:lnR>
                    <a:lnT w="9525" cap="flat" cmpd="sng" algn="ctr">
                      <a:solidFill>
                        <a:srgbClr val="888DB6"/>
                      </a:solidFill>
                      <a:prstDash val="solid"/>
                      <a:round/>
                      <a:headEnd type="none" w="med" len="med"/>
                      <a:tailEnd type="none" w="med" len="med"/>
                    </a:lnT>
                    <a:lnB w="9525" cap="flat" cmpd="sng" algn="ctr">
                      <a:solidFill>
                        <a:srgbClr val="308BB6"/>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Staff</a:t>
                      </a:r>
                    </a:p>
                  </a:txBody>
                  <a:tcPr marL="79375" marR="79375" marT="39687" marB="39687">
                    <a:lnL w="9525" cap="flat" cmpd="sng" algn="ctr">
                      <a:solidFill>
                        <a:srgbClr val="888DB6"/>
                      </a:solidFill>
                      <a:prstDash val="solid"/>
                      <a:round/>
                      <a:headEnd type="none" w="med" len="med"/>
                      <a:tailEnd type="none" w="med" len="med"/>
                    </a:lnL>
                    <a:lnR w="9525" cap="flat" cmpd="sng" algn="ctr">
                      <a:solidFill>
                        <a:srgbClr val="888DB6"/>
                      </a:solidFill>
                      <a:prstDash val="solid"/>
                      <a:round/>
                      <a:headEnd type="none" w="med" len="med"/>
                      <a:tailEnd type="none" w="med" len="med"/>
                    </a:lnR>
                    <a:lnT w="9525" cap="flat" cmpd="sng" algn="ctr">
                      <a:solidFill>
                        <a:srgbClr val="888DB6"/>
                      </a:solidFill>
                      <a:prstDash val="solid"/>
                      <a:round/>
                      <a:headEnd type="none" w="med" len="med"/>
                      <a:tailEnd type="none" w="med" len="med"/>
                    </a:lnT>
                    <a:lnB w="9525" cap="flat" cmpd="sng" algn="ctr">
                      <a:solidFill>
                        <a:srgbClr val="308BB6"/>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745273">
                <a:tc>
                  <a:txBody>
                    <a:bodyPr/>
                    <a:lstStyle/>
                    <a:p>
                      <a:r>
                        <a:rPr lang="en-US" sz="4000" dirty="0">
                          <a:effectLst/>
                          <a:latin typeface="Arial" panose="020B0604020202020204" pitchFamily="34" charset="0"/>
                          <a:cs typeface="Arial" panose="020B0604020202020204" pitchFamily="34" charset="0"/>
                        </a:rPr>
                        <a:t>1</a:t>
                      </a:r>
                    </a:p>
                  </a:txBody>
                  <a:tcPr marL="79375" marR="79375" marT="39687" marB="39687">
                    <a:lnL w="9525" cap="flat" cmpd="sng" algn="ctr">
                      <a:solidFill>
                        <a:srgbClr val="A08AB6"/>
                      </a:solidFill>
                      <a:prstDash val="solid"/>
                      <a:round/>
                      <a:headEnd type="none" w="med" len="med"/>
                      <a:tailEnd type="none" w="med" len="med"/>
                    </a:lnL>
                    <a:lnR w="9525" cap="flat" cmpd="sng" algn="ctr">
                      <a:solidFill>
                        <a:srgbClr val="308BB6"/>
                      </a:solidFill>
                      <a:prstDash val="solid"/>
                      <a:round/>
                      <a:headEnd type="none" w="med" len="med"/>
                      <a:tailEnd type="none" w="med" len="med"/>
                    </a:lnR>
                    <a:lnT w="9525" cap="flat" cmpd="sng" algn="ctr">
                      <a:solidFill>
                        <a:srgbClr val="A08AB6"/>
                      </a:solidFill>
                      <a:prstDash val="solid"/>
                      <a:round/>
                      <a:headEnd type="none" w="med" len="med"/>
                      <a:tailEnd type="none" w="med" len="med"/>
                    </a:lnT>
                    <a:lnB w="9525" cap="flat" cmpd="sng" algn="ctr">
                      <a:solidFill>
                        <a:srgbClr val="E88A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a:t>
                      </a:r>
                    </a:p>
                  </a:txBody>
                  <a:tcPr marL="79375" marR="79375" marT="39687" marB="39687">
                    <a:lnL w="9525" cap="flat" cmpd="sng" algn="ctr">
                      <a:solidFill>
                        <a:srgbClr val="308BB6"/>
                      </a:solidFill>
                      <a:prstDash val="solid"/>
                      <a:round/>
                      <a:headEnd type="none" w="med" len="med"/>
                      <a:tailEnd type="none" w="med" len="med"/>
                    </a:lnL>
                    <a:lnR w="9525" cap="flat" cmpd="sng" algn="ctr">
                      <a:solidFill>
                        <a:srgbClr val="308BB6"/>
                      </a:solidFill>
                      <a:prstDash val="solid"/>
                      <a:round/>
                      <a:headEnd type="none" w="med" len="med"/>
                      <a:tailEnd type="none" w="med" len="med"/>
                    </a:lnR>
                    <a:lnT w="9525" cap="flat" cmpd="sng" algn="ctr">
                      <a:solidFill>
                        <a:srgbClr val="308BB6"/>
                      </a:solidFill>
                      <a:prstDash val="solid"/>
                      <a:round/>
                      <a:headEnd type="none" w="med" len="med"/>
                      <a:tailEnd type="none" w="med" len="med"/>
                    </a:lnT>
                    <a:lnB w="9525" cap="flat" cmpd="sng" algn="ctr">
                      <a:solidFill>
                        <a:srgbClr val="C08B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Java Teacher</a:t>
                      </a:r>
                    </a:p>
                  </a:txBody>
                  <a:tcPr marL="79375" marR="79375" marT="39687" marB="39687">
                    <a:lnL w="9525" cap="flat" cmpd="sng" algn="ctr">
                      <a:solidFill>
                        <a:srgbClr val="308BB6"/>
                      </a:solidFill>
                      <a:prstDash val="solid"/>
                      <a:round/>
                      <a:headEnd type="none" w="med" len="med"/>
                      <a:tailEnd type="none" w="med" len="med"/>
                    </a:lnL>
                    <a:lnR w="9525" cap="flat" cmpd="sng" algn="ctr">
                      <a:solidFill>
                        <a:srgbClr val="308BB6"/>
                      </a:solidFill>
                      <a:prstDash val="solid"/>
                      <a:round/>
                      <a:headEnd type="none" w="med" len="med"/>
                      <a:tailEnd type="none" w="med" len="med"/>
                    </a:lnR>
                    <a:lnT w="9525" cap="flat" cmpd="sng" algn="ctr">
                      <a:solidFill>
                        <a:srgbClr val="308BB6"/>
                      </a:solidFill>
                      <a:prstDash val="solid"/>
                      <a:round/>
                      <a:headEnd type="none" w="med" len="med"/>
                      <a:tailEnd type="none" w="med" len="med"/>
                    </a:lnT>
                    <a:lnB w="9525" cap="flat" cmpd="sng" algn="ctr">
                      <a:solidFill>
                        <a:srgbClr val="C08BB6"/>
                      </a:solidFill>
                      <a:prstDash val="solid"/>
                      <a:round/>
                      <a:headEnd type="none" w="med" len="med"/>
                      <a:tailEnd type="none" w="med" len="med"/>
                    </a:lnB>
                    <a:noFill/>
                  </a:tcPr>
                </a:tc>
                <a:extLst>
                  <a:ext uri="{0D108BD9-81ED-4DB2-BD59-A6C34878D82A}">
                    <a16:rowId xmlns:a16="http://schemas.microsoft.com/office/drawing/2014/main" val="10001"/>
                  </a:ext>
                </a:extLst>
              </a:tr>
              <a:tr h="745273">
                <a:tc>
                  <a:txBody>
                    <a:bodyPr/>
                    <a:lstStyle/>
                    <a:p>
                      <a:r>
                        <a:rPr lang="en-US" sz="4000" dirty="0">
                          <a:effectLst/>
                          <a:latin typeface="Arial" panose="020B0604020202020204" pitchFamily="34" charset="0"/>
                          <a:cs typeface="Arial" panose="020B0604020202020204" pitchFamily="34" charset="0"/>
                        </a:rPr>
                        <a:t>2</a:t>
                      </a:r>
                    </a:p>
                  </a:txBody>
                  <a:tcPr marL="79375" marR="79375" marT="39687" marB="39687">
                    <a:lnL w="9525" cap="flat" cmpd="sng" algn="ctr">
                      <a:solidFill>
                        <a:srgbClr val="E88AB6"/>
                      </a:solidFill>
                      <a:prstDash val="solid"/>
                      <a:round/>
                      <a:headEnd type="none" w="med" len="med"/>
                      <a:tailEnd type="none" w="med" len="med"/>
                    </a:lnL>
                    <a:lnR w="9525" cap="flat" cmpd="sng" algn="ctr">
                      <a:solidFill>
                        <a:srgbClr val="C08BB6"/>
                      </a:solidFill>
                      <a:prstDash val="solid"/>
                      <a:round/>
                      <a:headEnd type="none" w="med" len="med"/>
                      <a:tailEnd type="none" w="med" len="med"/>
                    </a:lnR>
                    <a:lnT w="9525" cap="flat" cmpd="sng" algn="ctr">
                      <a:solidFill>
                        <a:srgbClr val="E88AB6"/>
                      </a:solidFill>
                      <a:prstDash val="solid"/>
                      <a:round/>
                      <a:headEnd type="none" w="med" len="med"/>
                      <a:tailEnd type="none" w="med" len="med"/>
                    </a:lnT>
                    <a:lnB w="9525" cap="flat" cmpd="sng" algn="ctr">
                      <a:solidFill>
                        <a:srgbClr val="188B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a:t>
                      </a:r>
                    </a:p>
                  </a:txBody>
                  <a:tcPr marL="79375" marR="79375" marT="39687" marB="39687">
                    <a:lnL w="9525" cap="flat" cmpd="sng" algn="ctr">
                      <a:solidFill>
                        <a:srgbClr val="C08BB6"/>
                      </a:solidFill>
                      <a:prstDash val="solid"/>
                      <a:round/>
                      <a:headEnd type="none" w="med" len="med"/>
                      <a:tailEnd type="none" w="med" len="med"/>
                    </a:lnL>
                    <a:lnR w="9525" cap="flat" cmpd="sng" algn="ctr">
                      <a:solidFill>
                        <a:srgbClr val="C08BB6"/>
                      </a:solidFill>
                      <a:prstDash val="solid"/>
                      <a:round/>
                      <a:headEnd type="none" w="med" len="med"/>
                      <a:tailEnd type="none" w="med" len="med"/>
                    </a:lnR>
                    <a:lnT w="9525" cap="flat" cmpd="sng" algn="ctr">
                      <a:solidFill>
                        <a:srgbClr val="C08B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C++ Teacher</a:t>
                      </a:r>
                    </a:p>
                  </a:txBody>
                  <a:tcPr marL="79375" marR="79375" marT="39687" marB="39687">
                    <a:lnL w="9525" cap="flat" cmpd="sng" algn="ctr">
                      <a:solidFill>
                        <a:srgbClr val="C08BB6"/>
                      </a:solidFill>
                      <a:prstDash val="solid"/>
                      <a:round/>
                      <a:headEnd type="none" w="med" len="med"/>
                      <a:tailEnd type="none" w="med" len="med"/>
                    </a:lnL>
                    <a:lnR w="9525" cap="flat" cmpd="sng" algn="ctr">
                      <a:solidFill>
                        <a:srgbClr val="C08BB6"/>
                      </a:solidFill>
                      <a:prstDash val="solid"/>
                      <a:round/>
                      <a:headEnd type="none" w="med" len="med"/>
                      <a:tailEnd type="none" w="med" len="med"/>
                    </a:lnR>
                    <a:lnT w="9525" cap="flat" cmpd="sng" algn="ctr">
                      <a:solidFill>
                        <a:srgbClr val="C08B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extLst>
                  <a:ext uri="{0D108BD9-81ED-4DB2-BD59-A6C34878D82A}">
                    <a16:rowId xmlns:a16="http://schemas.microsoft.com/office/drawing/2014/main" val="10002"/>
                  </a:ext>
                </a:extLst>
              </a:tr>
              <a:tr h="745273">
                <a:tc>
                  <a:txBody>
                    <a:bodyPr/>
                    <a:lstStyle/>
                    <a:p>
                      <a:r>
                        <a:rPr lang="en-US" sz="4000" dirty="0">
                          <a:effectLst/>
                          <a:latin typeface="Arial" panose="020B0604020202020204" pitchFamily="34" charset="0"/>
                          <a:cs typeface="Arial" panose="020B0604020202020204" pitchFamily="34" charset="0"/>
                        </a:rPr>
                        <a:t>3</a:t>
                      </a:r>
                    </a:p>
                  </a:txBody>
                  <a:tcPr marL="79375" marR="79375" marT="39687" marB="39687">
                    <a:lnL w="9525" cap="flat" cmpd="sng" algn="ctr">
                      <a:solidFill>
                        <a:srgbClr val="188BB6"/>
                      </a:solidFill>
                      <a:prstDash val="solid"/>
                      <a:round/>
                      <a:headEnd type="none" w="med" len="med"/>
                      <a:tailEnd type="none" w="med" len="med"/>
                    </a:lnL>
                    <a:lnR w="9525" cap="flat" cmpd="sng" algn="ctr">
                      <a:solidFill>
                        <a:srgbClr val="508CB6"/>
                      </a:solidFill>
                      <a:prstDash val="solid"/>
                      <a:round/>
                      <a:headEnd type="none" w="med" len="med"/>
                      <a:tailEnd type="none" w="med" len="med"/>
                    </a:lnR>
                    <a:lnT w="9525" cap="flat" cmpd="sng" algn="ctr">
                      <a:solidFill>
                        <a:srgbClr val="188BB6"/>
                      </a:solidFill>
                      <a:prstDash val="solid"/>
                      <a:round/>
                      <a:headEnd type="none" w="med" len="med"/>
                      <a:tailEnd type="none" w="med" len="med"/>
                    </a:lnT>
                    <a:lnB w="9525" cap="flat" cmpd="sng" algn="ctr">
                      <a:solidFill>
                        <a:srgbClr val="188BB6"/>
                      </a:solidFill>
                      <a:prstDash val="solid"/>
                      <a:round/>
                      <a:headEnd type="none" w="med" len="med"/>
                      <a:tailEnd type="none" w="med" len="med"/>
                    </a:lnB>
                    <a:noFill/>
                  </a:tcPr>
                </a:tc>
                <a:tc>
                  <a:txBody>
                    <a:bodyPr/>
                    <a:lstStyle/>
                    <a:p>
                      <a:r>
                        <a:rPr lang="en-US" sz="4000" dirty="0" err="1">
                          <a:effectLst/>
                          <a:latin typeface="Arial" panose="020B0604020202020204" pitchFamily="34" charset="0"/>
                          <a:cs typeface="Arial" panose="020B0604020202020204" pitchFamily="34" charset="0"/>
                        </a:rPr>
                        <a:t>Php</a:t>
                      </a:r>
                      <a:endParaRPr lang="en-US" sz="4000" dirty="0">
                        <a:effectLst/>
                        <a:latin typeface="Arial" panose="020B0604020202020204" pitchFamily="34" charset="0"/>
                        <a:cs typeface="Arial" panose="020B0604020202020204" pitchFamily="34" charset="0"/>
                      </a:endParaRPr>
                    </a:p>
                  </a:txBody>
                  <a:tcPr marL="79375" marR="79375" marT="39687" marB="39687">
                    <a:lnL w="9525" cap="flat" cmpd="sng" algn="ctr">
                      <a:solidFill>
                        <a:srgbClr val="508CB6"/>
                      </a:solidFill>
                      <a:prstDash val="solid"/>
                      <a:round/>
                      <a:headEnd type="none" w="med" len="med"/>
                      <a:tailEnd type="none" w="med" len="med"/>
                    </a:lnL>
                    <a:lnR w="9525" cap="flat" cmpd="sng" algn="ctr">
                      <a:solidFill>
                        <a:srgbClr val="508CB6"/>
                      </a:solidFill>
                      <a:prstDash val="solid"/>
                      <a:round/>
                      <a:headEnd type="none" w="med" len="med"/>
                      <a:tailEnd type="none" w="med" len="med"/>
                    </a:lnR>
                    <a:lnT w="9525" cap="flat" cmpd="sng" algn="ctr">
                      <a:solidFill>
                        <a:srgbClr val="508C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tc>
                  <a:txBody>
                    <a:bodyPr/>
                    <a:lstStyle/>
                    <a:p>
                      <a:r>
                        <a:rPr lang="en-US" sz="4000" dirty="0" err="1">
                          <a:effectLst/>
                          <a:latin typeface="Arial" panose="020B0604020202020204" pitchFamily="34" charset="0"/>
                          <a:cs typeface="Arial" panose="020B0604020202020204" pitchFamily="34" charset="0"/>
                        </a:rPr>
                        <a:t>Php</a:t>
                      </a:r>
                      <a:r>
                        <a:rPr lang="en-US" sz="4000" dirty="0">
                          <a:effectLst/>
                          <a:latin typeface="Arial" panose="020B0604020202020204" pitchFamily="34" charset="0"/>
                          <a:cs typeface="Arial" panose="020B0604020202020204" pitchFamily="34" charset="0"/>
                        </a:rPr>
                        <a:t> Teacher</a:t>
                      </a:r>
                    </a:p>
                  </a:txBody>
                  <a:tcPr marL="79375" marR="79375" marT="39687" marB="39687">
                    <a:lnL w="9525" cap="flat" cmpd="sng" algn="ctr">
                      <a:solidFill>
                        <a:srgbClr val="508CB6"/>
                      </a:solidFill>
                      <a:prstDash val="solid"/>
                      <a:round/>
                      <a:headEnd type="none" w="med" len="med"/>
                      <a:tailEnd type="none" w="med" len="med"/>
                    </a:lnL>
                    <a:lnR w="9525" cap="flat" cmpd="sng" algn="ctr">
                      <a:solidFill>
                        <a:srgbClr val="508CB6"/>
                      </a:solidFill>
                      <a:prstDash val="solid"/>
                      <a:round/>
                      <a:headEnd type="none" w="med" len="med"/>
                      <a:tailEnd type="none" w="med" len="med"/>
                    </a:lnR>
                    <a:lnT w="9525" cap="flat" cmpd="sng" algn="ctr">
                      <a:solidFill>
                        <a:srgbClr val="508CB6"/>
                      </a:solidFill>
                      <a:prstDash val="solid"/>
                      <a:round/>
                      <a:headEnd type="none" w="med" len="med"/>
                      <a:tailEnd type="none" w="med" len="med"/>
                    </a:lnT>
                    <a:lnB w="9525" cap="flat" cmpd="sng" algn="ctr">
                      <a:solidFill>
                        <a:srgbClr val="508CB6"/>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p:cNvSpPr txBox="1"/>
          <p:nvPr/>
        </p:nvSpPr>
        <p:spPr>
          <a:xfrm>
            <a:off x="7851225" y="4608235"/>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Subject</a:t>
            </a:r>
            <a:r>
              <a:rPr kumimoji="0" lang="en-US" sz="40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t>
            </a: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Table</a:t>
            </a:r>
          </a:p>
        </p:txBody>
      </p:sp>
    </p:spTree>
    <p:extLst>
      <p:ext uri="{BB962C8B-B14F-4D97-AF65-F5344CB8AC3E}">
        <p14:creationId xmlns:p14="http://schemas.microsoft.com/office/powerpoint/2010/main" val="20390573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Second Normal Form</a:t>
            </a:r>
            <a:endParaRPr sz="4400" dirty="0">
              <a:latin typeface="Arial" pitchFamily="34" charset="0"/>
              <a:cs typeface="Arial" pitchFamily="34" charset="0"/>
            </a:endParaRPr>
          </a:p>
        </p:txBody>
      </p:sp>
      <p:sp>
        <p:nvSpPr>
          <p:cNvPr id="7" name="Rectangle 6"/>
          <p:cNvSpPr/>
          <p:nvPr/>
        </p:nvSpPr>
        <p:spPr>
          <a:xfrm>
            <a:off x="2280744" y="2003604"/>
            <a:ext cx="19570262" cy="1446550"/>
          </a:xfrm>
          <a:prstGeom prst="rect">
            <a:avLst/>
          </a:prstGeom>
        </p:spPr>
        <p:txBody>
          <a:bodyPr wrap="square">
            <a:spAutoFit/>
          </a:bodyPr>
          <a:lstStyle/>
          <a:p>
            <a:pPr algn="l"/>
            <a:r>
              <a:rPr lang="en-US" sz="4400" b="0" dirty="0">
                <a:solidFill>
                  <a:srgbClr val="212529"/>
                </a:solidFill>
                <a:latin typeface="Arial" panose="020B0604020202020204" pitchFamily="34" charset="0"/>
                <a:cs typeface="Arial" panose="020B0604020202020204" pitchFamily="34" charset="0"/>
              </a:rPr>
              <a:t>And our Score table is now in the second normal form, with no partial dependency.</a:t>
            </a:r>
            <a:endParaRPr lang="en-US" sz="4400" dirty="0">
              <a:latin typeface="Arial" panose="020B0604020202020204" pitchFamily="34" charset="0"/>
              <a:cs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59200088"/>
              </p:ext>
            </p:extLst>
          </p:nvPr>
        </p:nvGraphicFramePr>
        <p:xfrm>
          <a:off x="5290753" y="4404264"/>
          <a:ext cx="10241280" cy="5048890"/>
        </p:xfrm>
        <a:graphic>
          <a:graphicData uri="http://schemas.openxmlformats.org/drawingml/2006/table">
            <a:tbl>
              <a:tblPr/>
              <a:tblGrid>
                <a:gridCol w="2560320">
                  <a:extLst>
                    <a:ext uri="{9D8B030D-6E8A-4147-A177-3AD203B41FA5}">
                      <a16:colId xmlns:a16="http://schemas.microsoft.com/office/drawing/2014/main" val="20000"/>
                    </a:ext>
                  </a:extLst>
                </a:gridCol>
                <a:gridCol w="2560320">
                  <a:extLst>
                    <a:ext uri="{9D8B030D-6E8A-4147-A177-3AD203B41FA5}">
                      <a16:colId xmlns:a16="http://schemas.microsoft.com/office/drawing/2014/main" val="20001"/>
                    </a:ext>
                  </a:extLst>
                </a:gridCol>
                <a:gridCol w="2560320">
                  <a:extLst>
                    <a:ext uri="{9D8B030D-6E8A-4147-A177-3AD203B41FA5}">
                      <a16:colId xmlns:a16="http://schemas.microsoft.com/office/drawing/2014/main" val="20002"/>
                    </a:ext>
                  </a:extLst>
                </a:gridCol>
                <a:gridCol w="2560320">
                  <a:extLst>
                    <a:ext uri="{9D8B030D-6E8A-4147-A177-3AD203B41FA5}">
                      <a16:colId xmlns:a16="http://schemas.microsoft.com/office/drawing/2014/main" val="20003"/>
                    </a:ext>
                  </a:extLst>
                </a:gridCol>
              </a:tblGrid>
              <a:tr h="1009778">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80</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3"/>
                  </a:ext>
                </a:extLst>
              </a:tr>
              <a:tr h="1009778">
                <a:tc>
                  <a:txBody>
                    <a:bodyPr/>
                    <a:lstStyle/>
                    <a:p>
                      <a:r>
                        <a:rPr lang="en-US" sz="4000" dirty="0">
                          <a:effectLst/>
                          <a:latin typeface="Arial" panose="020B0604020202020204" pitchFamily="34" charset="0"/>
                          <a:cs typeface="Arial" panose="020B0604020202020204" pitchFamily="34" charset="0"/>
                        </a:rPr>
                        <a:t>4</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85</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9" name="TextBox 8"/>
          <p:cNvSpPr txBox="1"/>
          <p:nvPr/>
        </p:nvSpPr>
        <p:spPr>
          <a:xfrm>
            <a:off x="7037571" y="3465544"/>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Tree>
    <p:extLst>
      <p:ext uri="{BB962C8B-B14F-4D97-AF65-F5344CB8AC3E}">
        <p14:creationId xmlns:p14="http://schemas.microsoft.com/office/powerpoint/2010/main" val="9132128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8497" y="2422462"/>
            <a:ext cx="20169352" cy="8094524"/>
          </a:xfrm>
          <a:prstGeom prst="rect">
            <a:avLst/>
          </a:prstGeom>
        </p:spPr>
        <p:txBody>
          <a:bodyPr wrap="square">
            <a:spAutoFit/>
          </a:bodyPr>
          <a:lstStyle/>
          <a:p>
            <a:pPr algn="l">
              <a:buFont typeface="+mj-lt"/>
              <a:buAutoNum type="arabicPeriod"/>
            </a:pPr>
            <a:endParaRPr lang="en-US" sz="4000" b="0" dirty="0">
              <a:solidFill>
                <a:srgbClr val="212529"/>
              </a:solidFill>
              <a:latin typeface="Arial" panose="020B0604020202020204" pitchFamily="34" charset="0"/>
              <a:cs typeface="Arial" panose="020B0604020202020204" pitchFamily="34" charset="0"/>
            </a:endParaRPr>
          </a:p>
          <a:p>
            <a:pPr algn="l">
              <a:buFont typeface="+mj-lt"/>
              <a:buAutoNum type="arabicPeriod"/>
            </a:pPr>
            <a:r>
              <a:rPr lang="en-US" sz="4000" b="0" dirty="0">
                <a:solidFill>
                  <a:srgbClr val="212529"/>
                </a:solidFill>
                <a:latin typeface="Arial" panose="020B0604020202020204" pitchFamily="34" charset="0"/>
                <a:cs typeface="Arial" panose="020B0604020202020204" pitchFamily="34" charset="0"/>
              </a:rPr>
              <a:t>For a table to be in the Second Normal form,</a:t>
            </a:r>
            <a:r>
              <a:rPr lang="en-US" sz="4000" dirty="0">
                <a:solidFill>
                  <a:srgbClr val="212529"/>
                </a:solidFill>
                <a:latin typeface="Arial" panose="020B0604020202020204" pitchFamily="34" charset="0"/>
                <a:cs typeface="Arial" panose="020B0604020202020204" pitchFamily="34" charset="0"/>
              </a:rPr>
              <a:t> it should be in the First Normal form and it should not have Partial Dependency.</a:t>
            </a:r>
          </a:p>
          <a:p>
            <a:pPr algn="l">
              <a:buFont typeface="+mj-lt"/>
              <a:buAutoNum type="arabicPeriod"/>
            </a:pPr>
            <a:endParaRPr lang="en-US" sz="4000" b="0" dirty="0">
              <a:solidFill>
                <a:srgbClr val="212529"/>
              </a:solidFill>
              <a:latin typeface="Arial" panose="020B0604020202020204" pitchFamily="34" charset="0"/>
              <a:cs typeface="Arial" panose="020B0604020202020204" pitchFamily="34" charset="0"/>
            </a:endParaRPr>
          </a:p>
          <a:p>
            <a:pPr algn="l">
              <a:buFont typeface="+mj-lt"/>
              <a:buAutoNum type="arabicPeriod"/>
            </a:pPr>
            <a:r>
              <a:rPr lang="en-US" sz="4000" b="0" dirty="0">
                <a:solidFill>
                  <a:srgbClr val="212529"/>
                </a:solidFill>
                <a:latin typeface="Arial" panose="020B0604020202020204" pitchFamily="34" charset="0"/>
                <a:cs typeface="Arial" panose="020B0604020202020204" pitchFamily="34" charset="0"/>
              </a:rPr>
              <a:t>Partial Dependency exists, when for a </a:t>
            </a:r>
            <a:r>
              <a:rPr lang="en-US" sz="4000" dirty="0">
                <a:solidFill>
                  <a:srgbClr val="212529"/>
                </a:solidFill>
                <a:latin typeface="Arial" panose="020B0604020202020204" pitchFamily="34" charset="0"/>
                <a:cs typeface="Arial" panose="020B0604020202020204" pitchFamily="34" charset="0"/>
              </a:rPr>
              <a:t>composite primary key, any attribute in the table depends only on a part of the primary key and not on the complete primary key.</a:t>
            </a:r>
          </a:p>
          <a:p>
            <a:pPr algn="l">
              <a:buFont typeface="+mj-lt"/>
              <a:buAutoNum type="arabicPeriod"/>
            </a:pPr>
            <a:endParaRPr lang="en-US" sz="4000" b="0" dirty="0">
              <a:solidFill>
                <a:srgbClr val="212529"/>
              </a:solidFill>
              <a:latin typeface="Arial" panose="020B0604020202020204" pitchFamily="34" charset="0"/>
              <a:cs typeface="Arial" panose="020B0604020202020204" pitchFamily="34" charset="0"/>
            </a:endParaRPr>
          </a:p>
          <a:p>
            <a:pPr algn="l">
              <a:buFont typeface="+mj-lt"/>
              <a:buAutoNum type="arabicPeriod"/>
            </a:pPr>
            <a:r>
              <a:rPr lang="en-US" sz="4000" b="0" dirty="0">
                <a:solidFill>
                  <a:srgbClr val="212529"/>
                </a:solidFill>
                <a:latin typeface="Arial" panose="020B0604020202020204" pitchFamily="34" charset="0"/>
                <a:cs typeface="Arial" panose="020B0604020202020204" pitchFamily="34" charset="0"/>
              </a:rPr>
              <a:t>To remove Partial dependency, </a:t>
            </a:r>
            <a:r>
              <a:rPr lang="en-US" sz="4000" dirty="0">
                <a:solidFill>
                  <a:srgbClr val="212529"/>
                </a:solidFill>
                <a:latin typeface="Arial" panose="020B0604020202020204" pitchFamily="34" charset="0"/>
                <a:cs typeface="Arial" panose="020B0604020202020204" pitchFamily="34" charset="0"/>
              </a:rPr>
              <a:t>we can divide the table, remove the attribute which is causing partial dependency, and move it to some other table where it fits in well.</a:t>
            </a:r>
          </a:p>
          <a:p>
            <a:br>
              <a:rPr lang="en-US" sz="4000" dirty="0">
                <a:latin typeface="Arial" panose="020B0604020202020204" pitchFamily="34" charset="0"/>
                <a:cs typeface="Arial" panose="020B0604020202020204" pitchFamily="34" charset="0"/>
              </a:rPr>
            </a:br>
            <a:endParaRPr lang="en-US" sz="4000" dirty="0">
              <a:latin typeface="Arial" panose="020B0604020202020204" pitchFamily="34" charset="0"/>
              <a:cs typeface="Arial" panose="020B0604020202020204" pitchFamily="34" charset="0"/>
            </a:endParaRPr>
          </a:p>
        </p:txBody>
      </p:sp>
      <p:sp>
        <p:nvSpPr>
          <p:cNvPr id="4"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Quick Recap for second normal form</a:t>
            </a:r>
            <a:endParaRPr sz="4400" dirty="0">
              <a:latin typeface="Arial" pitchFamily="34" charset="0"/>
              <a:cs typeface="Arial" pitchFamily="34" charset="0"/>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Third Normal Form</a:t>
            </a:r>
            <a:endParaRPr sz="4400" dirty="0">
              <a:latin typeface="Arial" pitchFamily="34" charset="0"/>
              <a:cs typeface="Arial" pitchFamily="34" charset="0"/>
            </a:endParaRPr>
          </a:p>
        </p:txBody>
      </p:sp>
      <p:sp>
        <p:nvSpPr>
          <p:cNvPr id="10" name="TextBox 9"/>
          <p:cNvSpPr txBox="1"/>
          <p:nvPr/>
        </p:nvSpPr>
        <p:spPr>
          <a:xfrm>
            <a:off x="1155496" y="2598753"/>
            <a:ext cx="21898468"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800" b="0" dirty="0">
                <a:latin typeface="Arial" panose="020B0604020202020204" pitchFamily="34" charset="0"/>
                <a:cs typeface="Arial" panose="020B0604020202020204" pitchFamily="34" charset="0"/>
              </a:rPr>
              <a:t>For a table to be in the Second Normal Form, it must satisfy two conditions:</a:t>
            </a:r>
          </a:p>
          <a:p>
            <a:pPr algn="l"/>
            <a:endParaRPr lang="en-US" sz="4800" b="0" dirty="0">
              <a:latin typeface="Arial" panose="020B0604020202020204" pitchFamily="34" charset="0"/>
              <a:cs typeface="Arial" panose="020B0604020202020204" pitchFamily="34" charset="0"/>
            </a:endParaRPr>
          </a:p>
          <a:p>
            <a:pPr marL="914400" indent="-914400" algn="l">
              <a:buFont typeface="+mj-lt"/>
              <a:buAutoNum type="arabicPeriod"/>
            </a:pPr>
            <a:r>
              <a:rPr lang="en-US" sz="4800" b="0" dirty="0">
                <a:latin typeface="Arial" panose="020B0604020202020204" pitchFamily="34" charset="0"/>
                <a:cs typeface="Arial" panose="020B0604020202020204" pitchFamily="34" charset="0"/>
              </a:rPr>
              <a:t>The table should be in </a:t>
            </a:r>
            <a:r>
              <a:rPr lang="en-US" sz="4800" i="1" dirty="0">
                <a:latin typeface="Arial" panose="020B0604020202020204" pitchFamily="34" charset="0"/>
                <a:cs typeface="Arial" panose="020B0604020202020204" pitchFamily="34" charset="0"/>
              </a:rPr>
              <a:t>the Second Normal Form.</a:t>
            </a:r>
          </a:p>
          <a:p>
            <a:pPr marL="914400" indent="-914400" algn="l">
              <a:buFont typeface="+mj-lt"/>
              <a:buAutoNum type="arabicPeriod"/>
            </a:pPr>
            <a:endParaRPr lang="en-US" sz="4800" b="0" dirty="0">
              <a:latin typeface="Arial" panose="020B0604020202020204" pitchFamily="34" charset="0"/>
              <a:cs typeface="Arial" panose="020B0604020202020204" pitchFamily="34" charset="0"/>
            </a:endParaRPr>
          </a:p>
          <a:p>
            <a:pPr marL="914400" indent="-914400" algn="l">
              <a:buFont typeface="+mj-lt"/>
              <a:buAutoNum type="arabicPeriod"/>
            </a:pPr>
            <a:r>
              <a:rPr lang="en-US" sz="4800" b="0" dirty="0">
                <a:latin typeface="Arial" panose="020B0604020202020204" pitchFamily="34" charset="0"/>
                <a:cs typeface="Arial" panose="020B0604020202020204" pitchFamily="34" charset="0"/>
              </a:rPr>
              <a:t>There should be </a:t>
            </a:r>
            <a:r>
              <a:rPr lang="en-US" sz="4800" i="1" dirty="0">
                <a:latin typeface="Arial" panose="020B0604020202020204" pitchFamily="34" charset="0"/>
                <a:cs typeface="Arial" panose="020B0604020202020204" pitchFamily="34" charset="0"/>
              </a:rPr>
              <a:t>no </a:t>
            </a:r>
            <a:r>
              <a:rPr lang="en-US" sz="4800" i="1" dirty="0">
                <a:cs typeface="Arial" panose="020B0604020202020204" pitchFamily="34" charset="0"/>
              </a:rPr>
              <a:t>T</a:t>
            </a:r>
            <a:r>
              <a:rPr lang="en-US" sz="4800" i="1" dirty="0"/>
              <a:t>ransitive</a:t>
            </a:r>
            <a:r>
              <a:rPr lang="en-US" sz="4800" b="0" dirty="0"/>
              <a:t> </a:t>
            </a:r>
            <a:r>
              <a:rPr lang="en-US" sz="4800" i="1" dirty="0">
                <a:latin typeface="Arial" panose="020B0604020202020204" pitchFamily="34" charset="0"/>
                <a:cs typeface="Arial" panose="020B0604020202020204" pitchFamily="34" charset="0"/>
              </a:rPr>
              <a:t>Dependency.</a:t>
            </a:r>
          </a:p>
        </p:txBody>
      </p:sp>
    </p:spTree>
    <p:extLst>
      <p:ext uri="{BB962C8B-B14F-4D97-AF65-F5344CB8AC3E}">
        <p14:creationId xmlns:p14="http://schemas.microsoft.com/office/powerpoint/2010/main" val="2224455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Data Redundancy</a:t>
            </a:r>
            <a:endParaRPr sz="4400" dirty="0">
              <a:latin typeface="Arial" pitchFamily="34" charset="0"/>
              <a:cs typeface="Arial" pitchFamily="34" charset="0"/>
            </a:endParaRPr>
          </a:p>
        </p:txBody>
      </p:sp>
      <p:sp>
        <p:nvSpPr>
          <p:cNvPr id="3" name="TextBox 2"/>
          <p:cNvSpPr txBox="1"/>
          <p:nvPr/>
        </p:nvSpPr>
        <p:spPr>
          <a:xfrm>
            <a:off x="1155496" y="3450154"/>
            <a:ext cx="21288376"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What is </a:t>
            </a:r>
            <a:r>
              <a:rPr lang="en-US" sz="4400" b="0" dirty="0">
                <a:solidFill>
                  <a:srgbClr val="FF0000"/>
                </a:solidFill>
                <a:latin typeface="Arial" panose="020B0604020202020204" pitchFamily="34" charset="0"/>
                <a:cs typeface="Arial" panose="020B0604020202020204" pitchFamily="34" charset="0"/>
              </a:rPr>
              <a:t>DATA REDUNDANCY?</a:t>
            </a:r>
          </a:p>
          <a:p>
            <a:endParaRPr kumimoji="0" lang="en-US" sz="4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a:p>
            <a:r>
              <a:rPr kumimoji="0" lang="en-US" sz="44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Neue"/>
              </a:rPr>
              <a:t>Why we have to </a:t>
            </a:r>
            <a:r>
              <a:rPr kumimoji="0" lang="en-US" sz="4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reduce it?</a:t>
            </a:r>
          </a:p>
          <a:p>
            <a:endPar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10063182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Third Normal Form</a:t>
            </a:r>
            <a:endParaRPr sz="4400" dirty="0">
              <a:latin typeface="Arial" pitchFamily="34" charset="0"/>
              <a:cs typeface="Arial" pitchFamily="34" charset="0"/>
            </a:endParaRPr>
          </a:p>
        </p:txBody>
      </p:sp>
      <p:sp>
        <p:nvSpPr>
          <p:cNvPr id="10" name="TextBox 9"/>
          <p:cNvSpPr txBox="1"/>
          <p:nvPr/>
        </p:nvSpPr>
        <p:spPr>
          <a:xfrm>
            <a:off x="1155496" y="1921530"/>
            <a:ext cx="21898468"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800" b="0" dirty="0">
                <a:latin typeface="Arial" panose="020B0604020202020204" pitchFamily="34" charset="0"/>
                <a:cs typeface="Arial" panose="020B0604020202020204" pitchFamily="34" charset="0"/>
              </a:rPr>
              <a:t>In the Score table, we need to store some more information such as </a:t>
            </a:r>
            <a:r>
              <a:rPr lang="en-US" sz="4800" dirty="0">
                <a:latin typeface="Arial" panose="020B0604020202020204" pitchFamily="34" charset="0"/>
                <a:cs typeface="Arial" panose="020B0604020202020204" pitchFamily="34" charset="0"/>
              </a:rPr>
              <a:t>exam name and total marks.</a:t>
            </a:r>
          </a:p>
          <a:p>
            <a:pPr algn="l"/>
            <a:endParaRPr lang="en-US" sz="4800" dirty="0">
              <a:latin typeface="Arial" panose="020B0604020202020204" pitchFamily="34" charset="0"/>
              <a:cs typeface="Arial" panose="020B0604020202020204" pitchFamily="34" charset="0"/>
            </a:endParaRPr>
          </a:p>
          <a:p>
            <a:pPr algn="l"/>
            <a:endParaRPr lang="en-US" sz="4800" i="1" dirty="0">
              <a:latin typeface="Arial" panose="020B0604020202020204" pitchFamily="34" charset="0"/>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876611139"/>
              </p:ext>
            </p:extLst>
          </p:nvPr>
        </p:nvGraphicFramePr>
        <p:xfrm>
          <a:off x="2908737" y="4602190"/>
          <a:ext cx="14409682" cy="5302410"/>
        </p:xfrm>
        <a:graphic>
          <a:graphicData uri="http://schemas.openxmlformats.org/drawingml/2006/table">
            <a:tbl>
              <a:tblPr/>
              <a:tblGrid>
                <a:gridCol w="2383721">
                  <a:extLst>
                    <a:ext uri="{9D8B030D-6E8A-4147-A177-3AD203B41FA5}">
                      <a16:colId xmlns:a16="http://schemas.microsoft.com/office/drawing/2014/main" val="20000"/>
                    </a:ext>
                  </a:extLst>
                </a:gridCol>
                <a:gridCol w="2724307">
                  <a:extLst>
                    <a:ext uri="{9D8B030D-6E8A-4147-A177-3AD203B41FA5}">
                      <a16:colId xmlns:a16="http://schemas.microsoft.com/office/drawing/2014/main" val="20001"/>
                    </a:ext>
                  </a:extLst>
                </a:gridCol>
                <a:gridCol w="2806262">
                  <a:extLst>
                    <a:ext uri="{9D8B030D-6E8A-4147-A177-3AD203B41FA5}">
                      <a16:colId xmlns:a16="http://schemas.microsoft.com/office/drawing/2014/main" val="20002"/>
                    </a:ext>
                  </a:extLst>
                </a:gridCol>
                <a:gridCol w="1613782">
                  <a:extLst>
                    <a:ext uri="{9D8B030D-6E8A-4147-A177-3AD203B41FA5}">
                      <a16:colId xmlns:a16="http://schemas.microsoft.com/office/drawing/2014/main" val="20003"/>
                    </a:ext>
                  </a:extLst>
                </a:gridCol>
                <a:gridCol w="2233003">
                  <a:extLst>
                    <a:ext uri="{9D8B030D-6E8A-4147-A177-3AD203B41FA5}">
                      <a16:colId xmlns:a16="http://schemas.microsoft.com/office/drawing/2014/main" val="20004"/>
                    </a:ext>
                  </a:extLst>
                </a:gridCol>
                <a:gridCol w="2648607">
                  <a:extLst>
                    <a:ext uri="{9D8B030D-6E8A-4147-A177-3AD203B41FA5}">
                      <a16:colId xmlns:a16="http://schemas.microsoft.com/office/drawing/2014/main" val="20005"/>
                    </a:ext>
                  </a:extLst>
                </a:gridCol>
              </a:tblGrid>
              <a:tr h="1095562">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ExamName</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Tot_Marks</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endParaRPr lang="en-US" sz="4000">
                        <a:effectLst/>
                        <a:latin typeface="Arial" panose="020B0604020202020204" pitchFamily="34" charset="0"/>
                        <a:cs typeface="Arial" panose="020B0604020202020204" pitchFamily="34" charset="0"/>
                      </a:endParaRP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endParaRPr lang="en-US" sz="4000">
                        <a:effectLst/>
                        <a:latin typeface="Arial" panose="020B0604020202020204" pitchFamily="34" charset="0"/>
                        <a:cs typeface="Arial" panose="020B0604020202020204" pitchFamily="34" charset="0"/>
                      </a:endParaRP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38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D0AC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80</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3"/>
                  </a:ext>
                </a:extLst>
              </a:tr>
              <a:tr h="1009778">
                <a:tc>
                  <a:txBody>
                    <a:bodyPr/>
                    <a:lstStyle/>
                    <a:p>
                      <a:r>
                        <a:rPr lang="en-US" sz="4000" dirty="0">
                          <a:effectLst/>
                          <a:latin typeface="Arial" panose="020B0604020202020204" pitchFamily="34" charset="0"/>
                          <a:cs typeface="Arial" panose="020B0604020202020204" pitchFamily="34" charset="0"/>
                        </a:rPr>
                        <a:t>4</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85</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F8AB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3834017" y="10827736"/>
            <a:ext cx="1353958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Primary Key =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Student_ID</a:t>
            </a:r>
            <a:r>
              <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 +</a:t>
            </a:r>
            <a:r>
              <a:rPr kumimoji="0" lang="en-US" sz="5400" b="1" i="0" u="none" strike="noStrike" cap="none" spc="0" normalizeH="0" baseline="0" dirty="0" err="1">
                <a:ln>
                  <a:noFill/>
                </a:ln>
                <a:solidFill>
                  <a:srgbClr val="00B050"/>
                </a:solidFill>
                <a:effectLst/>
                <a:uFillTx/>
                <a:latin typeface="Arial" panose="020B0604020202020204" pitchFamily="34" charset="0"/>
                <a:cs typeface="Arial" panose="020B0604020202020204" pitchFamily="34" charset="0"/>
                <a:sym typeface="Helvetica Neue"/>
              </a:rPr>
              <a:t>Subject_ID</a:t>
            </a:r>
            <a:endParaRPr kumimoji="0" lang="en-US" sz="54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endParaRPr>
          </a:p>
        </p:txBody>
      </p:sp>
      <p:sp>
        <p:nvSpPr>
          <p:cNvPr id="9" name="TextBox 8"/>
          <p:cNvSpPr txBox="1"/>
          <p:nvPr/>
        </p:nvSpPr>
        <p:spPr>
          <a:xfrm>
            <a:off x="6739757" y="3999253"/>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Tree>
    <p:extLst>
      <p:ext uri="{BB962C8B-B14F-4D97-AF65-F5344CB8AC3E}">
        <p14:creationId xmlns:p14="http://schemas.microsoft.com/office/powerpoint/2010/main" val="27133651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Transitive Dependency</a:t>
            </a:r>
            <a:endParaRPr sz="4400" dirty="0">
              <a:latin typeface="Arial" pitchFamily="34" charset="0"/>
              <a:cs typeface="Arial" pitchFamily="34" charset="0"/>
            </a:endParaRPr>
          </a:p>
        </p:txBody>
      </p:sp>
      <p:sp>
        <p:nvSpPr>
          <p:cNvPr id="10" name="TextBox 9"/>
          <p:cNvSpPr txBox="1"/>
          <p:nvPr/>
        </p:nvSpPr>
        <p:spPr>
          <a:xfrm>
            <a:off x="1636267" y="3110535"/>
            <a:ext cx="21898468"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5400" b="0" dirty="0">
                <a:solidFill>
                  <a:schemeClr val="tx1"/>
                </a:solidFill>
                <a:latin typeface="Arial" panose="020B0604020202020204" pitchFamily="34" charset="0"/>
                <a:cs typeface="Arial" panose="020B0604020202020204" pitchFamily="34" charset="0"/>
              </a:rPr>
              <a:t>Does Column 1, </a:t>
            </a:r>
            <a:r>
              <a:rPr lang="en-US" sz="5400" i="1" dirty="0" err="1">
                <a:solidFill>
                  <a:schemeClr val="tx1"/>
                </a:solidFill>
                <a:latin typeface="Arial" panose="020B0604020202020204" pitchFamily="34" charset="0"/>
                <a:cs typeface="Arial" panose="020B0604020202020204" pitchFamily="34" charset="0"/>
              </a:rPr>
              <a:t>Exam_Name</a:t>
            </a:r>
            <a:r>
              <a:rPr lang="en-US" sz="5400" b="0" dirty="0">
                <a:solidFill>
                  <a:schemeClr val="tx1"/>
                </a:solidFill>
                <a:latin typeface="Arial" panose="020B0604020202020204" pitchFamily="34" charset="0"/>
                <a:cs typeface="Arial" panose="020B0604020202020204" pitchFamily="34" charset="0"/>
              </a:rPr>
              <a:t> depends on the primary key </a:t>
            </a:r>
            <a:r>
              <a:rPr lang="en-US" sz="5400" i="1" dirty="0">
                <a:solidFill>
                  <a:schemeClr val="tx1"/>
                </a:solidFill>
                <a:latin typeface="Arial" panose="020B0604020202020204" pitchFamily="34" charset="0"/>
                <a:cs typeface="Arial" panose="020B0604020202020204" pitchFamily="34" charset="0"/>
              </a:rPr>
              <a:t>(</a:t>
            </a:r>
            <a:r>
              <a:rPr lang="en-US" sz="5400" i="1" dirty="0" err="1">
                <a:solidFill>
                  <a:schemeClr val="tx1"/>
                </a:solidFill>
                <a:latin typeface="Arial" panose="020B0604020202020204" pitchFamily="34" charset="0"/>
                <a:cs typeface="Arial" panose="020B0604020202020204" pitchFamily="34" charset="0"/>
              </a:rPr>
              <a:t>StudentId</a:t>
            </a:r>
            <a:r>
              <a:rPr lang="en-US" sz="5400" i="1" dirty="0">
                <a:solidFill>
                  <a:schemeClr val="tx1"/>
                </a:solidFill>
                <a:latin typeface="Arial" panose="020B0604020202020204" pitchFamily="34" charset="0"/>
                <a:cs typeface="Arial" panose="020B0604020202020204" pitchFamily="34" charset="0"/>
              </a:rPr>
              <a:t> +</a:t>
            </a:r>
            <a:r>
              <a:rPr lang="en-US" sz="5400" i="1" dirty="0" err="1">
                <a:solidFill>
                  <a:schemeClr val="tx1"/>
                </a:solidFill>
                <a:latin typeface="Arial" panose="020B0604020202020204" pitchFamily="34" charset="0"/>
                <a:cs typeface="Arial" panose="020B0604020202020204" pitchFamily="34" charset="0"/>
              </a:rPr>
              <a:t>SubjectID</a:t>
            </a:r>
            <a:r>
              <a:rPr lang="en-US" sz="5400" i="1" dirty="0">
                <a:solidFill>
                  <a:schemeClr val="tx1"/>
                </a:solidFill>
                <a:latin typeface="Arial" panose="020B0604020202020204" pitchFamily="34" charset="0"/>
                <a:cs typeface="Arial" panose="020B0604020202020204" pitchFamily="34" charset="0"/>
              </a:rPr>
              <a:t>)</a:t>
            </a:r>
            <a:r>
              <a:rPr lang="en-US" sz="5400" b="0" dirty="0">
                <a:solidFill>
                  <a:schemeClr val="tx1"/>
                </a:solidFill>
                <a:latin typeface="Arial" panose="020B0604020202020204" pitchFamily="34" charset="0"/>
                <a:cs typeface="Arial" panose="020B0604020202020204" pitchFamily="34" charset="0"/>
              </a:rPr>
              <a:t>?</a:t>
            </a:r>
          </a:p>
          <a:p>
            <a:pPr algn="l"/>
            <a:endParaRPr lang="en-US" sz="5400" i="1" dirty="0">
              <a:latin typeface="Arial" panose="020B0604020202020204" pitchFamily="34" charset="0"/>
              <a:cs typeface="Arial" panose="020B0604020202020204" pitchFamily="34" charset="0"/>
            </a:endParaRPr>
          </a:p>
          <a:p>
            <a:pPr algn="l"/>
            <a:r>
              <a:rPr lang="en-US" sz="5400" i="1" dirty="0">
                <a:latin typeface="Arial" panose="020B0604020202020204" pitchFamily="34" charset="0"/>
                <a:cs typeface="Arial" panose="020B0604020202020204" pitchFamily="34" charset="0"/>
              </a:rPr>
              <a:t>											</a:t>
            </a:r>
            <a:r>
              <a:rPr lang="en-US" sz="5400" i="1" dirty="0">
                <a:solidFill>
                  <a:srgbClr val="00B050"/>
                </a:solidFill>
                <a:latin typeface="Arial" panose="020B0604020202020204" pitchFamily="34" charset="0"/>
                <a:cs typeface="Arial" panose="020B0604020202020204" pitchFamily="34" charset="0"/>
              </a:rPr>
              <a:t>YES</a:t>
            </a:r>
          </a:p>
        </p:txBody>
      </p:sp>
      <p:sp>
        <p:nvSpPr>
          <p:cNvPr id="8" name="TextBox 7"/>
          <p:cNvSpPr txBox="1"/>
          <p:nvPr/>
        </p:nvSpPr>
        <p:spPr>
          <a:xfrm>
            <a:off x="1636267" y="6763388"/>
            <a:ext cx="21898468" cy="4257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5400" b="0" dirty="0">
                <a:latin typeface="Arial" panose="020B0604020202020204" pitchFamily="34" charset="0"/>
                <a:cs typeface="Arial" panose="020B0604020202020204" pitchFamily="34" charset="0"/>
              </a:rPr>
              <a:t>Does Column 2, </a:t>
            </a:r>
            <a:r>
              <a:rPr lang="en-US" sz="5400" b="0" dirty="0" err="1">
                <a:latin typeface="Arial" panose="020B0604020202020204" pitchFamily="34" charset="0"/>
                <a:cs typeface="Arial" panose="020B0604020202020204" pitchFamily="34" charset="0"/>
              </a:rPr>
              <a:t>t</a:t>
            </a:r>
            <a:r>
              <a:rPr lang="en-US" sz="5400" i="1" dirty="0" err="1">
                <a:latin typeface="Arial" panose="020B0604020202020204" pitchFamily="34" charset="0"/>
                <a:cs typeface="Arial" panose="020B0604020202020204" pitchFamily="34" charset="0"/>
              </a:rPr>
              <a:t>otal_marks</a:t>
            </a:r>
            <a:r>
              <a:rPr lang="en-US" sz="5400" i="1" dirty="0">
                <a:latin typeface="Arial" panose="020B0604020202020204" pitchFamily="34" charset="0"/>
                <a:cs typeface="Arial" panose="020B0604020202020204" pitchFamily="34" charset="0"/>
              </a:rPr>
              <a:t> </a:t>
            </a:r>
            <a:r>
              <a:rPr lang="en-US" sz="5400" b="0" dirty="0">
                <a:latin typeface="Arial" panose="020B0604020202020204" pitchFamily="34" charset="0"/>
                <a:cs typeface="Arial" panose="020B0604020202020204" pitchFamily="34" charset="0"/>
              </a:rPr>
              <a:t>depends on the primary key </a:t>
            </a:r>
            <a:r>
              <a:rPr lang="en-US" sz="5400" i="1" dirty="0">
                <a:latin typeface="Arial" panose="020B0604020202020204" pitchFamily="34" charset="0"/>
                <a:cs typeface="Arial" panose="020B0604020202020204" pitchFamily="34" charset="0"/>
              </a:rPr>
              <a:t>(</a:t>
            </a:r>
            <a:r>
              <a:rPr lang="en-US" sz="5400" i="1" dirty="0" err="1">
                <a:latin typeface="Arial" panose="020B0604020202020204" pitchFamily="34" charset="0"/>
                <a:cs typeface="Arial" panose="020B0604020202020204" pitchFamily="34" charset="0"/>
              </a:rPr>
              <a:t>StudentId</a:t>
            </a:r>
            <a:r>
              <a:rPr lang="en-US" sz="5400" i="1" dirty="0">
                <a:latin typeface="Arial" panose="020B0604020202020204" pitchFamily="34" charset="0"/>
                <a:cs typeface="Arial" panose="020B0604020202020204" pitchFamily="34" charset="0"/>
              </a:rPr>
              <a:t> +</a:t>
            </a:r>
            <a:r>
              <a:rPr lang="en-US" sz="5400" i="1" dirty="0" err="1">
                <a:latin typeface="Arial" panose="020B0604020202020204" pitchFamily="34" charset="0"/>
                <a:cs typeface="Arial" panose="020B0604020202020204" pitchFamily="34" charset="0"/>
              </a:rPr>
              <a:t>SubjectID</a:t>
            </a:r>
            <a:r>
              <a:rPr lang="en-US" sz="5400" i="1" dirty="0">
                <a:latin typeface="Arial" panose="020B0604020202020204" pitchFamily="34" charset="0"/>
                <a:cs typeface="Arial" panose="020B0604020202020204" pitchFamily="34" charset="0"/>
              </a:rPr>
              <a:t>)</a:t>
            </a:r>
            <a:r>
              <a:rPr lang="en-US" sz="5400" b="0" dirty="0">
                <a:latin typeface="Arial" panose="020B0604020202020204" pitchFamily="34" charset="0"/>
                <a:cs typeface="Arial" panose="020B0604020202020204" pitchFamily="34" charset="0"/>
              </a:rPr>
              <a:t>?</a:t>
            </a:r>
          </a:p>
          <a:p>
            <a:pPr algn="l"/>
            <a:r>
              <a:rPr lang="en-US" sz="5400" i="1" dirty="0">
                <a:latin typeface="Arial" panose="020B0604020202020204" pitchFamily="34" charset="0"/>
                <a:cs typeface="Arial" panose="020B0604020202020204" pitchFamily="34" charset="0"/>
              </a:rPr>
              <a:t>											</a:t>
            </a:r>
            <a:r>
              <a:rPr lang="en-US" sz="5400" i="1" dirty="0">
                <a:solidFill>
                  <a:schemeClr val="accent5">
                    <a:lumMod val="75000"/>
                  </a:schemeClr>
                </a:solidFill>
                <a:latin typeface="Arial" panose="020B0604020202020204" pitchFamily="34" charset="0"/>
                <a:cs typeface="Arial" panose="020B0604020202020204" pitchFamily="34" charset="0"/>
              </a:rPr>
              <a:t> NO</a:t>
            </a:r>
          </a:p>
          <a:p>
            <a:pPr algn="l"/>
            <a:endParaRPr lang="en-US" sz="5400" i="1" dirty="0">
              <a:latin typeface="Arial" panose="020B0604020202020204" pitchFamily="34" charset="0"/>
              <a:cs typeface="Arial" panose="020B0604020202020204" pitchFamily="34" charset="0"/>
            </a:endParaRPr>
          </a:p>
          <a:p>
            <a:pPr algn="l"/>
            <a:r>
              <a:rPr lang="en-US" sz="5400" i="1" dirty="0">
                <a:latin typeface="Arial" panose="020B0604020202020204" pitchFamily="34" charset="0"/>
                <a:cs typeface="Arial" panose="020B0604020202020204" pitchFamily="34" charset="0"/>
              </a:rPr>
              <a:t>Total marks depends on exam name instead of the primary key.</a:t>
            </a:r>
          </a:p>
        </p:txBody>
      </p:sp>
    </p:spTree>
    <p:extLst>
      <p:ext uri="{BB962C8B-B14F-4D97-AF65-F5344CB8AC3E}">
        <p14:creationId xmlns:p14="http://schemas.microsoft.com/office/powerpoint/2010/main" val="7088469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10" name="TextBox 9"/>
          <p:cNvSpPr txBox="1"/>
          <p:nvPr/>
        </p:nvSpPr>
        <p:spPr>
          <a:xfrm>
            <a:off x="1155496" y="2290862"/>
            <a:ext cx="21898468"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800" dirty="0"/>
              <a:t>Transitive Dependency</a:t>
            </a:r>
            <a:r>
              <a:rPr lang="en-US" sz="4800" b="0" dirty="0"/>
              <a:t> is when a </a:t>
            </a:r>
            <a:r>
              <a:rPr lang="en-US" sz="4800" dirty="0"/>
              <a:t>non-prime attribute </a:t>
            </a:r>
            <a:r>
              <a:rPr lang="en-US" sz="4800" b="0" dirty="0"/>
              <a:t>depends on </a:t>
            </a:r>
            <a:r>
              <a:rPr lang="en-US" sz="4800" dirty="0"/>
              <a:t>other non-prime attributes</a:t>
            </a:r>
            <a:r>
              <a:rPr lang="en-US" sz="4800" b="0" dirty="0"/>
              <a:t> rather than depending upon the prime attributes or primary key.</a:t>
            </a:r>
            <a:endParaRPr lang="en-US" sz="4800" i="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624159" y="5253190"/>
            <a:ext cx="11096282" cy="5309707"/>
          </a:xfrm>
          <a:prstGeom prst="rect">
            <a:avLst/>
          </a:prstGeom>
        </p:spPr>
      </p:pic>
      <p:sp>
        <p:nvSpPr>
          <p:cNvPr id="13"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Transitive Dependency</a:t>
            </a:r>
            <a:endParaRPr sz="4400" dirty="0">
              <a:latin typeface="Arial" pitchFamily="34" charset="0"/>
              <a:cs typeface="Arial" pitchFamily="34" charset="0"/>
            </a:endParaRPr>
          </a:p>
        </p:txBody>
      </p:sp>
      <p:pic>
        <p:nvPicPr>
          <p:cNvPr id="14" name="Picture 13"/>
          <p:cNvPicPr>
            <a:picLocks noChangeAspect="1"/>
          </p:cNvPicPr>
          <p:nvPr/>
        </p:nvPicPr>
        <p:blipFill>
          <a:blip r:embed="rId3"/>
          <a:stretch>
            <a:fillRect/>
          </a:stretch>
        </p:blipFill>
        <p:spPr>
          <a:xfrm>
            <a:off x="6624159" y="5159871"/>
            <a:ext cx="11096282" cy="5403026"/>
          </a:xfrm>
          <a:prstGeom prst="rect">
            <a:avLst/>
          </a:prstGeom>
        </p:spPr>
      </p:pic>
      <p:pic>
        <p:nvPicPr>
          <p:cNvPr id="15" name="Picture 14"/>
          <p:cNvPicPr>
            <a:picLocks noChangeAspect="1"/>
          </p:cNvPicPr>
          <p:nvPr/>
        </p:nvPicPr>
        <p:blipFill>
          <a:blip r:embed="rId4"/>
          <a:stretch>
            <a:fillRect/>
          </a:stretch>
        </p:blipFill>
        <p:spPr>
          <a:xfrm>
            <a:off x="6624159" y="5159871"/>
            <a:ext cx="11096282" cy="5403026"/>
          </a:xfrm>
          <a:prstGeom prst="rect">
            <a:avLst/>
          </a:prstGeom>
        </p:spPr>
      </p:pic>
      <p:pic>
        <p:nvPicPr>
          <p:cNvPr id="16" name="Picture 15"/>
          <p:cNvPicPr>
            <a:picLocks noChangeAspect="1"/>
          </p:cNvPicPr>
          <p:nvPr/>
        </p:nvPicPr>
        <p:blipFill>
          <a:blip r:embed="rId5"/>
          <a:stretch>
            <a:fillRect/>
          </a:stretch>
        </p:blipFill>
        <p:spPr>
          <a:xfrm>
            <a:off x="6624159" y="5159871"/>
            <a:ext cx="11096282" cy="5403026"/>
          </a:xfrm>
          <a:prstGeom prst="rect">
            <a:avLst/>
          </a:prstGeom>
        </p:spPr>
      </p:pic>
      <p:pic>
        <p:nvPicPr>
          <p:cNvPr id="17" name="Picture 16"/>
          <p:cNvPicPr>
            <a:picLocks noChangeAspect="1"/>
          </p:cNvPicPr>
          <p:nvPr/>
        </p:nvPicPr>
        <p:blipFill>
          <a:blip r:embed="rId6"/>
          <a:stretch>
            <a:fillRect/>
          </a:stretch>
        </p:blipFill>
        <p:spPr>
          <a:xfrm>
            <a:off x="6624159" y="5272529"/>
            <a:ext cx="11096282" cy="5290367"/>
          </a:xfrm>
          <a:prstGeom prst="rect">
            <a:avLst/>
          </a:prstGeom>
        </p:spPr>
      </p:pic>
      <p:sp>
        <p:nvSpPr>
          <p:cNvPr id="18" name="TextBox 17"/>
          <p:cNvSpPr txBox="1"/>
          <p:nvPr/>
        </p:nvSpPr>
        <p:spPr>
          <a:xfrm>
            <a:off x="8355722" y="4085104"/>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spTree>
    <p:extLst>
      <p:ext uri="{BB962C8B-B14F-4D97-AF65-F5344CB8AC3E}">
        <p14:creationId xmlns:p14="http://schemas.microsoft.com/office/powerpoint/2010/main" val="27507108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251408" y="1249867"/>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Removing Transitive Dependency</a:t>
            </a:r>
            <a:endParaRPr sz="4400" dirty="0">
              <a:latin typeface="Arial" pitchFamily="34" charset="0"/>
              <a:cs typeface="Arial" pitchFamily="34" charset="0"/>
            </a:endParaRPr>
          </a:p>
        </p:txBody>
      </p:sp>
      <p:sp>
        <p:nvSpPr>
          <p:cNvPr id="4" name="Rectangle 3"/>
          <p:cNvSpPr/>
          <p:nvPr/>
        </p:nvSpPr>
        <p:spPr>
          <a:xfrm>
            <a:off x="1711703" y="1678500"/>
            <a:ext cx="12495728" cy="923330"/>
          </a:xfrm>
          <a:prstGeom prst="rect">
            <a:avLst/>
          </a:prstGeom>
        </p:spPr>
        <p:txBody>
          <a:bodyPr wrap="none">
            <a:spAutoFit/>
          </a:bodyPr>
          <a:lstStyle/>
          <a:p>
            <a:pPr algn="l"/>
            <a:r>
              <a:rPr lang="en-US" sz="5400" b="0" dirty="0">
                <a:solidFill>
                  <a:srgbClr val="FF0000"/>
                </a:solidFill>
                <a:latin typeface="Arial" panose="020B0604020202020204" pitchFamily="34" charset="0"/>
                <a:cs typeface="Arial" panose="020B0604020202020204" pitchFamily="34" charset="0"/>
              </a:rPr>
              <a:t>How to remove Transitive Dependency?</a:t>
            </a:r>
          </a:p>
        </p:txBody>
      </p:sp>
      <p:sp>
        <p:nvSpPr>
          <p:cNvPr id="5" name="Rectangle 4"/>
          <p:cNvSpPr/>
          <p:nvPr/>
        </p:nvSpPr>
        <p:spPr>
          <a:xfrm>
            <a:off x="1711703" y="3679072"/>
            <a:ext cx="21053704" cy="1446550"/>
          </a:xfrm>
          <a:prstGeom prst="rect">
            <a:avLst/>
          </a:prstGeom>
        </p:spPr>
        <p:txBody>
          <a:bodyPr wrap="square">
            <a:spAutoFit/>
          </a:bodyPr>
          <a:lstStyle/>
          <a:p>
            <a:pPr lvl="0" algn="l" defTabSz="914400" eaLnBrk="0" fontAlgn="base">
              <a:spcBef>
                <a:spcPct val="0"/>
              </a:spcBef>
              <a:spcAft>
                <a:spcPct val="0"/>
              </a:spcAft>
            </a:pPr>
            <a:r>
              <a:rPr lang="en-US" altLang="en-US" sz="4400" b="0" dirty="0">
                <a:solidFill>
                  <a:srgbClr val="212529"/>
                </a:solidFill>
                <a:latin typeface="Arial" panose="020B0604020202020204" pitchFamily="34" charset="0"/>
                <a:cs typeface="Arial" panose="020B0604020202020204" pitchFamily="34" charset="0"/>
              </a:rPr>
              <a:t>The solution is very simple. Remove the columns </a:t>
            </a:r>
            <a:r>
              <a:rPr lang="en-US" altLang="en-US" sz="4400" b="0" dirty="0" err="1">
                <a:solidFill>
                  <a:srgbClr val="D63384"/>
                </a:solidFill>
                <a:latin typeface="Arial" panose="020B0604020202020204" pitchFamily="34" charset="0"/>
                <a:cs typeface="Arial" panose="020B0604020202020204" pitchFamily="34" charset="0"/>
              </a:rPr>
              <a:t>exam_name</a:t>
            </a:r>
            <a:r>
              <a:rPr lang="en-US" altLang="en-US" sz="4400" b="0" dirty="0">
                <a:solidFill>
                  <a:srgbClr val="212529"/>
                </a:solidFill>
                <a:latin typeface="Arial" panose="020B0604020202020204" pitchFamily="34" charset="0"/>
                <a:cs typeface="Arial" panose="020B0604020202020204" pitchFamily="34" charset="0"/>
              </a:rPr>
              <a:t> and </a:t>
            </a:r>
            <a:r>
              <a:rPr lang="en-US" altLang="en-US" sz="4400" b="0" dirty="0" err="1">
                <a:solidFill>
                  <a:srgbClr val="D63384"/>
                </a:solidFill>
                <a:latin typeface="Arial" panose="020B0604020202020204" pitchFamily="34" charset="0"/>
                <a:cs typeface="Arial" panose="020B0604020202020204" pitchFamily="34" charset="0"/>
              </a:rPr>
              <a:t>total_marks</a:t>
            </a:r>
            <a:r>
              <a:rPr lang="en-US" altLang="en-US" sz="4400" b="0" dirty="0">
                <a:solidFill>
                  <a:srgbClr val="212529"/>
                </a:solidFill>
                <a:latin typeface="Arial" panose="020B0604020202020204" pitchFamily="34" charset="0"/>
                <a:cs typeface="Arial" panose="020B0604020202020204" pitchFamily="34" charset="0"/>
              </a:rPr>
              <a:t> from Score table and put them in an </a:t>
            </a:r>
            <a:r>
              <a:rPr lang="en-US" altLang="en-US" sz="4400" dirty="0">
                <a:solidFill>
                  <a:srgbClr val="212529"/>
                </a:solidFill>
                <a:latin typeface="Arial" panose="020B0604020202020204" pitchFamily="34" charset="0"/>
                <a:cs typeface="Arial" panose="020B0604020202020204" pitchFamily="34" charset="0"/>
              </a:rPr>
              <a:t>Exam</a:t>
            </a:r>
            <a:r>
              <a:rPr lang="en-US" altLang="en-US" sz="4400" b="0" dirty="0">
                <a:solidFill>
                  <a:srgbClr val="212529"/>
                </a:solidFill>
                <a:latin typeface="Arial" panose="020B0604020202020204" pitchFamily="34" charset="0"/>
                <a:cs typeface="Arial" panose="020B0604020202020204" pitchFamily="34" charset="0"/>
              </a:rPr>
              <a:t> table and use the </a:t>
            </a:r>
            <a:r>
              <a:rPr lang="en-US" altLang="en-US" sz="4400" b="0" dirty="0" err="1">
                <a:solidFill>
                  <a:srgbClr val="D63384"/>
                </a:solidFill>
                <a:latin typeface="Arial" panose="020B0604020202020204" pitchFamily="34" charset="0"/>
                <a:cs typeface="Arial" panose="020B0604020202020204" pitchFamily="34" charset="0"/>
              </a:rPr>
              <a:t>exam_id</a:t>
            </a:r>
            <a:r>
              <a:rPr lang="en-US" altLang="en-US" sz="4400" b="0" dirty="0">
                <a:solidFill>
                  <a:srgbClr val="212529"/>
                </a:solidFill>
                <a:latin typeface="Arial" panose="020B0604020202020204" pitchFamily="34" charset="0"/>
                <a:cs typeface="Arial" panose="020B0604020202020204" pitchFamily="34" charset="0"/>
              </a:rPr>
              <a:t> wherever required.</a:t>
            </a:r>
            <a:r>
              <a:rPr lang="en-US" altLang="en-US" sz="4400" b="0" dirty="0">
                <a:solidFill>
                  <a:schemeClr val="tx1"/>
                </a:solidFill>
                <a:latin typeface="Arial" panose="020B0604020202020204" pitchFamily="34" charset="0"/>
                <a:cs typeface="Arial" panose="020B0604020202020204" pitchFamily="34" charset="0"/>
              </a:rPr>
              <a:t> </a:t>
            </a:r>
          </a:p>
        </p:txBody>
      </p:sp>
      <p:graphicFrame>
        <p:nvGraphicFramePr>
          <p:cNvPr id="8" name="Table 7"/>
          <p:cNvGraphicFramePr>
            <a:graphicFrameLocks noGrp="1"/>
          </p:cNvGraphicFramePr>
          <p:nvPr>
            <p:extLst>
              <p:ext uri="{D42A27DB-BD31-4B8C-83A1-F6EECF244321}">
                <p14:modId xmlns:p14="http://schemas.microsoft.com/office/powerpoint/2010/main" val="2586362203"/>
              </p:ext>
            </p:extLst>
          </p:nvPr>
        </p:nvGraphicFramePr>
        <p:xfrm>
          <a:off x="2079029" y="6202864"/>
          <a:ext cx="10848695" cy="5302410"/>
        </p:xfrm>
        <a:graphic>
          <a:graphicData uri="http://schemas.openxmlformats.org/drawingml/2006/table">
            <a:tbl>
              <a:tblPr/>
              <a:tblGrid>
                <a:gridCol w="2383721">
                  <a:extLst>
                    <a:ext uri="{9D8B030D-6E8A-4147-A177-3AD203B41FA5}">
                      <a16:colId xmlns:a16="http://schemas.microsoft.com/office/drawing/2014/main" val="20000"/>
                    </a:ext>
                  </a:extLst>
                </a:gridCol>
                <a:gridCol w="2600202">
                  <a:extLst>
                    <a:ext uri="{9D8B030D-6E8A-4147-A177-3AD203B41FA5}">
                      <a16:colId xmlns:a16="http://schemas.microsoft.com/office/drawing/2014/main" val="20001"/>
                    </a:ext>
                  </a:extLst>
                </a:gridCol>
                <a:gridCol w="2427889">
                  <a:extLst>
                    <a:ext uri="{9D8B030D-6E8A-4147-A177-3AD203B41FA5}">
                      <a16:colId xmlns:a16="http://schemas.microsoft.com/office/drawing/2014/main" val="20002"/>
                    </a:ext>
                  </a:extLst>
                </a:gridCol>
                <a:gridCol w="2116260">
                  <a:extLst>
                    <a:ext uri="{9D8B030D-6E8A-4147-A177-3AD203B41FA5}">
                      <a16:colId xmlns:a16="http://schemas.microsoft.com/office/drawing/2014/main" val="20003"/>
                    </a:ext>
                  </a:extLst>
                </a:gridCol>
                <a:gridCol w="1320623">
                  <a:extLst>
                    <a:ext uri="{9D8B030D-6E8A-4147-A177-3AD203B41FA5}">
                      <a16:colId xmlns:a16="http://schemas.microsoft.com/office/drawing/2014/main" val="20004"/>
                    </a:ext>
                  </a:extLst>
                </a:gridCol>
              </a:tblGrid>
              <a:tr h="1095562">
                <a:tc>
                  <a:txBody>
                    <a:bodyPr/>
                    <a:lstStyle/>
                    <a:p>
                      <a:pPr algn="ctr"/>
                      <a:r>
                        <a:rPr lang="en-US" sz="4000" dirty="0" err="1">
                          <a:effectLst/>
                          <a:latin typeface="Arial" panose="020B0604020202020204" pitchFamily="34" charset="0"/>
                          <a:cs typeface="Arial" panose="020B0604020202020204" pitchFamily="34" charset="0"/>
                        </a:rPr>
                        <a:t>Score_id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Student_id</a:t>
                      </a: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Subject_id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tc>
                  <a:txBody>
                    <a:bodyPr/>
                    <a:lstStyle/>
                    <a:p>
                      <a:pPr algn="ctr"/>
                      <a:r>
                        <a:rPr lang="en-US" sz="4000" dirty="0">
                          <a:effectLst/>
                          <a:latin typeface="Arial" panose="020B0604020202020204" pitchFamily="34" charset="0"/>
                          <a:cs typeface="Arial" panose="020B0604020202020204" pitchFamily="34" charset="0"/>
                        </a:rPr>
                        <a:t>Marks</a:t>
                      </a: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Exam_Id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E0AB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E0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10</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75</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55</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3"/>
                  </a:ext>
                </a:extLst>
              </a:tr>
              <a:tr h="1009778">
                <a:tc>
                  <a:txBody>
                    <a:bodyPr/>
                    <a:lstStyle/>
                    <a:p>
                      <a:r>
                        <a:rPr lang="en-US" sz="4000" dirty="0">
                          <a:effectLst/>
                          <a:latin typeface="Arial" panose="020B0604020202020204" pitchFamily="34" charset="0"/>
                          <a:cs typeface="Arial" panose="020B0604020202020204" pitchFamily="34" charset="0"/>
                        </a:rPr>
                        <a:t>4</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11</a:t>
                      </a: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57</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E0AE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E0AE80"/>
                      </a:solidFill>
                      <a:prstDash val="solid"/>
                      <a:round/>
                      <a:headEnd type="none" w="med" len="med"/>
                      <a:tailEnd type="none" w="med" len="med"/>
                    </a:lnT>
                    <a:lnB w="9525" cap="flat" cmpd="sng" algn="ctr">
                      <a:solidFill>
                        <a:srgbClr val="E0AE8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9" name="TextBox 8"/>
          <p:cNvSpPr txBox="1"/>
          <p:nvPr/>
        </p:nvSpPr>
        <p:spPr>
          <a:xfrm>
            <a:off x="3326523" y="5305170"/>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Score Table</a:t>
            </a:r>
          </a:p>
        </p:txBody>
      </p:sp>
      <p:graphicFrame>
        <p:nvGraphicFramePr>
          <p:cNvPr id="10" name="Table 9"/>
          <p:cNvGraphicFramePr>
            <a:graphicFrameLocks noGrp="1"/>
          </p:cNvGraphicFramePr>
          <p:nvPr>
            <p:extLst>
              <p:ext uri="{D42A27DB-BD31-4B8C-83A1-F6EECF244321}">
                <p14:modId xmlns:p14="http://schemas.microsoft.com/office/powerpoint/2010/main" val="3567398463"/>
              </p:ext>
            </p:extLst>
          </p:nvPr>
        </p:nvGraphicFramePr>
        <p:xfrm>
          <a:off x="14470615" y="6186173"/>
          <a:ext cx="9623705" cy="4124896"/>
        </p:xfrm>
        <a:graphic>
          <a:graphicData uri="http://schemas.openxmlformats.org/drawingml/2006/table">
            <a:tbl>
              <a:tblPr/>
              <a:tblGrid>
                <a:gridCol w="2383721">
                  <a:extLst>
                    <a:ext uri="{9D8B030D-6E8A-4147-A177-3AD203B41FA5}">
                      <a16:colId xmlns:a16="http://schemas.microsoft.com/office/drawing/2014/main" val="20000"/>
                    </a:ext>
                  </a:extLst>
                </a:gridCol>
                <a:gridCol w="3267073">
                  <a:extLst>
                    <a:ext uri="{9D8B030D-6E8A-4147-A177-3AD203B41FA5}">
                      <a16:colId xmlns:a16="http://schemas.microsoft.com/office/drawing/2014/main" val="20001"/>
                    </a:ext>
                  </a:extLst>
                </a:gridCol>
                <a:gridCol w="3972911">
                  <a:extLst>
                    <a:ext uri="{9D8B030D-6E8A-4147-A177-3AD203B41FA5}">
                      <a16:colId xmlns:a16="http://schemas.microsoft.com/office/drawing/2014/main" val="20002"/>
                    </a:ext>
                  </a:extLst>
                </a:gridCol>
              </a:tblGrid>
              <a:tr h="1095562">
                <a:tc>
                  <a:txBody>
                    <a:bodyPr/>
                    <a:lstStyle/>
                    <a:p>
                      <a:pPr algn="ctr"/>
                      <a:r>
                        <a:rPr lang="en-US" sz="4000" dirty="0" err="1">
                          <a:effectLst/>
                          <a:latin typeface="Arial" panose="020B0604020202020204" pitchFamily="34" charset="0"/>
                          <a:cs typeface="Arial" panose="020B0604020202020204" pitchFamily="34" charset="0"/>
                        </a:rPr>
                        <a:t>Exam_Id</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88A680"/>
                      </a:solidFill>
                      <a:prstDash val="solid"/>
                      <a:round/>
                      <a:headEnd type="none" w="med" len="med"/>
                      <a:tailEnd type="none" w="med" len="med"/>
                    </a:lnL>
                    <a:lnR w="9525" cap="flat" cmpd="sng" algn="ctr">
                      <a:solidFill>
                        <a:srgbClr val="98AB80"/>
                      </a:solidFill>
                      <a:prstDash val="solid"/>
                      <a:round/>
                      <a:headEnd type="none" w="med" len="med"/>
                      <a:tailEnd type="none" w="med" len="med"/>
                    </a:lnR>
                    <a:lnT w="9525" cap="flat" cmpd="sng" algn="ctr">
                      <a:solidFill>
                        <a:srgbClr val="88A680"/>
                      </a:solidFill>
                      <a:prstDash val="solid"/>
                      <a:round/>
                      <a:headEnd type="none" w="med" len="med"/>
                      <a:tailEnd type="none" w="med" len="med"/>
                    </a:lnT>
                    <a:lnB w="9525" cap="flat" cmpd="sng" algn="ctr">
                      <a:solidFill>
                        <a:srgbClr val="68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Exam_name</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98AB80"/>
                      </a:solidFill>
                      <a:prstDash val="solid"/>
                      <a:round/>
                      <a:headEnd type="none" w="med" len="med"/>
                      <a:tailEnd type="none" w="med" len="med"/>
                    </a:lnL>
                    <a:lnR w="9525" cap="flat" cmpd="sng" algn="ctr">
                      <a:solidFill>
                        <a:srgbClr val="30AA80"/>
                      </a:solidFill>
                      <a:prstDash val="solid"/>
                      <a:round/>
                      <a:headEnd type="none" w="med" len="med"/>
                      <a:tailEnd type="none" w="med" len="med"/>
                    </a:lnR>
                    <a:lnT w="9525" cap="flat" cmpd="sng" algn="ctr">
                      <a:solidFill>
                        <a:srgbClr val="98AB80"/>
                      </a:solidFill>
                      <a:prstDash val="solid"/>
                      <a:round/>
                      <a:headEnd type="none" w="med" len="med"/>
                      <a:tailEnd type="none" w="med" len="med"/>
                    </a:lnT>
                    <a:lnB w="9525" cap="flat" cmpd="sng" algn="ctr">
                      <a:solidFill>
                        <a:srgbClr val="B0AB80"/>
                      </a:solidFill>
                      <a:prstDash val="solid"/>
                      <a:round/>
                      <a:headEnd type="none" w="med" len="med"/>
                      <a:tailEnd type="none" w="med" len="med"/>
                    </a:lnB>
                    <a:solidFill>
                      <a:srgbClr val="00B0F0"/>
                    </a:solidFill>
                  </a:tcPr>
                </a:tc>
                <a:tc>
                  <a:txBody>
                    <a:bodyPr/>
                    <a:lstStyle/>
                    <a:p>
                      <a:pPr algn="ctr"/>
                      <a:r>
                        <a:rPr lang="en-US" sz="4000" dirty="0" err="1">
                          <a:effectLst/>
                          <a:latin typeface="Arial" panose="020B0604020202020204" pitchFamily="34" charset="0"/>
                          <a:cs typeface="Arial" panose="020B0604020202020204" pitchFamily="34" charset="0"/>
                        </a:rPr>
                        <a:t>Total_Marks</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30AA80"/>
                      </a:solidFill>
                      <a:prstDash val="solid"/>
                      <a:round/>
                      <a:headEnd type="none" w="med" len="med"/>
                      <a:tailEnd type="none" w="med" len="med"/>
                    </a:lnL>
                    <a:lnR w="9525" cap="flat" cmpd="sng" algn="ctr">
                      <a:solidFill>
                        <a:srgbClr val="E0AB80"/>
                      </a:solidFill>
                      <a:prstDash val="solid"/>
                      <a:round/>
                      <a:headEnd type="none" w="med" len="med"/>
                      <a:tailEnd type="none" w="med" len="med"/>
                    </a:lnR>
                    <a:lnT w="9525" cap="flat" cmpd="sng" algn="ctr">
                      <a:solidFill>
                        <a:srgbClr val="30AA80"/>
                      </a:solidFill>
                      <a:prstDash val="solid"/>
                      <a:round/>
                      <a:headEnd type="none" w="med" len="med"/>
                      <a:tailEnd type="none" w="med" len="med"/>
                    </a:lnT>
                    <a:lnB w="9525" cap="flat" cmpd="sng" algn="ctr">
                      <a:solidFill>
                        <a:srgbClr val="E8A98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1009778">
                <a:tc>
                  <a:txBody>
                    <a:bodyPr/>
                    <a:lstStyle/>
                    <a:p>
                      <a:r>
                        <a:rPr lang="en-US" sz="4000" dirty="0">
                          <a:effectLst/>
                          <a:latin typeface="Arial" panose="020B0604020202020204" pitchFamily="34" charset="0"/>
                          <a:cs typeface="Arial" panose="020B0604020202020204" pitchFamily="34" charset="0"/>
                        </a:rPr>
                        <a:t>1</a:t>
                      </a:r>
                    </a:p>
                  </a:txBody>
                  <a:tcPr marL="44097" marR="44097" marT="22049" marB="22049">
                    <a:lnL w="9525" cap="flat" cmpd="sng" algn="ctr">
                      <a:solidFill>
                        <a:srgbClr val="68AB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68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Workshop</a:t>
                      </a:r>
                    </a:p>
                  </a:txBody>
                  <a:tcPr marL="44097" marR="44097" marT="22049" marB="22049">
                    <a:lnL w="9525" cap="flat" cmpd="sng" algn="ctr">
                      <a:solidFill>
                        <a:srgbClr val="B0AB80"/>
                      </a:solidFill>
                      <a:prstDash val="solid"/>
                      <a:round/>
                      <a:headEnd type="none" w="med" len="med"/>
                      <a:tailEnd type="none" w="med" len="med"/>
                    </a:lnL>
                    <a:lnR w="9525" cap="flat" cmpd="sng" algn="ctr">
                      <a:solidFill>
                        <a:srgbClr val="E8A980"/>
                      </a:solidFill>
                      <a:prstDash val="solid"/>
                      <a:round/>
                      <a:headEnd type="none" w="med" len="med"/>
                      <a:tailEnd type="none" w="med" len="med"/>
                    </a:lnR>
                    <a:lnT w="9525" cap="flat" cmpd="sng" algn="ctr">
                      <a:solidFill>
                        <a:srgbClr val="B0AB80"/>
                      </a:solidFill>
                      <a:prstDash val="solid"/>
                      <a:round/>
                      <a:headEnd type="none" w="med" len="med"/>
                      <a:tailEnd type="none" w="med" len="med"/>
                    </a:lnT>
                    <a:lnB w="9525" cap="flat" cmpd="sng" algn="ctr">
                      <a:solidFill>
                        <a:srgbClr val="70A9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200</a:t>
                      </a:r>
                    </a:p>
                  </a:txBody>
                  <a:tcPr marL="44097" marR="44097" marT="22049" marB="22049">
                    <a:lnL w="9525" cap="flat" cmpd="sng" algn="ctr">
                      <a:solidFill>
                        <a:srgbClr val="E8A980"/>
                      </a:solidFill>
                      <a:prstDash val="solid"/>
                      <a:round/>
                      <a:headEnd type="none" w="med" len="med"/>
                      <a:tailEnd type="none" w="med" len="med"/>
                    </a:lnL>
                    <a:lnR w="9525" cap="flat" cmpd="sng" algn="ctr">
                      <a:solidFill>
                        <a:srgbClr val="B0AB80"/>
                      </a:solidFill>
                      <a:prstDash val="solid"/>
                      <a:round/>
                      <a:headEnd type="none" w="med" len="med"/>
                      <a:tailEnd type="none" w="med" len="med"/>
                    </a:lnR>
                    <a:lnT w="9525" cap="flat" cmpd="sng" algn="ctr">
                      <a:solidFill>
                        <a:srgbClr val="E8A980"/>
                      </a:solidFill>
                      <a:prstDash val="solid"/>
                      <a:round/>
                      <a:headEnd type="none" w="med" len="med"/>
                      <a:tailEnd type="none" w="med" len="med"/>
                    </a:lnT>
                    <a:lnB w="9525" cap="flat" cmpd="sng" algn="ctr">
                      <a:solidFill>
                        <a:srgbClr val="90AD80"/>
                      </a:solidFill>
                      <a:prstDash val="solid"/>
                      <a:round/>
                      <a:headEnd type="none" w="med" len="med"/>
                      <a:tailEnd type="none" w="med" len="med"/>
                    </a:lnB>
                    <a:noFill/>
                  </a:tcPr>
                </a:tc>
                <a:extLst>
                  <a:ext uri="{0D108BD9-81ED-4DB2-BD59-A6C34878D82A}">
                    <a16:rowId xmlns:a16="http://schemas.microsoft.com/office/drawing/2014/main" val="10001"/>
                  </a:ext>
                </a:extLst>
              </a:tr>
              <a:tr h="1009778">
                <a:tc>
                  <a:txBody>
                    <a:bodyPr/>
                    <a:lstStyle/>
                    <a:p>
                      <a:r>
                        <a:rPr lang="en-US" sz="4000" dirty="0">
                          <a:effectLst/>
                          <a:latin typeface="Arial" panose="020B0604020202020204" pitchFamily="34" charset="0"/>
                          <a:cs typeface="Arial" panose="020B0604020202020204" pitchFamily="34" charset="0"/>
                        </a:rPr>
                        <a:t>2</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70A9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Main</a:t>
                      </a:r>
                    </a:p>
                  </a:txBody>
                  <a:tcPr marL="44097" marR="44097" marT="22049" marB="22049">
                    <a:lnL w="9525" cap="flat" cmpd="sng" algn="ctr">
                      <a:solidFill>
                        <a:srgbClr val="70A9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70A9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70</a:t>
                      </a:r>
                    </a:p>
                  </a:txBody>
                  <a:tcPr marL="44097" marR="44097" marT="22049" marB="22049">
                    <a:lnL w="9525" cap="flat" cmpd="sng" algn="ctr">
                      <a:solidFill>
                        <a:srgbClr val="90AD80"/>
                      </a:solidFill>
                      <a:prstDash val="solid"/>
                      <a:round/>
                      <a:headEnd type="none" w="med" len="med"/>
                      <a:tailEnd type="none" w="med" len="med"/>
                    </a:lnL>
                    <a:lnR w="9525" cap="flat" cmpd="sng" algn="ctr">
                      <a:solidFill>
                        <a:srgbClr val="90AD80"/>
                      </a:solidFill>
                      <a:prstDash val="solid"/>
                      <a:round/>
                      <a:headEnd type="none" w="med" len="med"/>
                      <a:tailEnd type="none" w="med" len="med"/>
                    </a:lnR>
                    <a:lnT w="9525" cap="flat" cmpd="sng" algn="ctr">
                      <a:solidFill>
                        <a:srgbClr val="9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extLst>
                  <a:ext uri="{0D108BD9-81ED-4DB2-BD59-A6C34878D82A}">
                    <a16:rowId xmlns:a16="http://schemas.microsoft.com/office/drawing/2014/main" val="10002"/>
                  </a:ext>
                </a:extLst>
              </a:tr>
              <a:tr h="1009778">
                <a:tc>
                  <a:txBody>
                    <a:bodyPr/>
                    <a:lstStyle/>
                    <a:p>
                      <a:r>
                        <a:rPr lang="en-US" sz="4000" dirty="0">
                          <a:effectLst/>
                          <a:latin typeface="Arial" panose="020B0604020202020204" pitchFamily="34" charset="0"/>
                          <a:cs typeface="Arial" panose="020B0604020202020204" pitchFamily="34" charset="0"/>
                        </a:rPr>
                        <a:t>3</a:t>
                      </a:r>
                    </a:p>
                  </a:txBody>
                  <a:tcPr marL="44097" marR="44097" marT="22049" marB="22049">
                    <a:lnL w="9525" cap="flat" cmpd="sng" algn="ctr">
                      <a:solidFill>
                        <a:srgbClr val="C8AB80"/>
                      </a:solidFill>
                      <a:prstDash val="solid"/>
                      <a:round/>
                      <a:headEnd type="none" w="med" len="med"/>
                      <a:tailEnd type="none" w="med" len="med"/>
                    </a:lnL>
                    <a:lnR w="9525" cap="flat" cmpd="sng" algn="ctr">
                      <a:solidFill>
                        <a:srgbClr val="A0AC80"/>
                      </a:solidFill>
                      <a:prstDash val="solid"/>
                      <a:round/>
                      <a:headEnd type="none" w="med" len="med"/>
                      <a:tailEnd type="none" w="med" len="med"/>
                    </a:lnR>
                    <a:lnT w="9525" cap="flat" cmpd="sng" algn="ctr">
                      <a:solidFill>
                        <a:srgbClr val="C8AB80"/>
                      </a:solidFill>
                      <a:prstDash val="solid"/>
                      <a:round/>
                      <a:headEnd type="none" w="med" len="med"/>
                      <a:tailEnd type="none" w="med" len="med"/>
                    </a:lnT>
                    <a:lnB w="9525" cap="flat" cmpd="sng" algn="ctr">
                      <a:solidFill>
                        <a:srgbClr val="C8AB80"/>
                      </a:solidFill>
                      <a:prstDash val="solid"/>
                      <a:round/>
                      <a:headEnd type="none" w="med" len="med"/>
                      <a:tailEnd type="none" w="med" len="med"/>
                    </a:lnB>
                    <a:noFill/>
                  </a:tcPr>
                </a:tc>
                <a:tc>
                  <a:txBody>
                    <a:bodyPr/>
                    <a:lstStyle/>
                    <a:p>
                      <a:r>
                        <a:rPr lang="en-US" sz="4000" dirty="0" err="1">
                          <a:effectLst/>
                          <a:latin typeface="Arial" panose="020B0604020202020204" pitchFamily="34" charset="0"/>
                          <a:cs typeface="Arial" panose="020B0604020202020204" pitchFamily="34" charset="0"/>
                        </a:rPr>
                        <a:t>Practicals</a:t>
                      </a:r>
                      <a:endParaRPr lang="en-US" sz="4000" dirty="0">
                        <a:effectLst/>
                        <a:latin typeface="Arial" panose="020B0604020202020204" pitchFamily="34" charset="0"/>
                        <a:cs typeface="Arial" panose="020B0604020202020204" pitchFamily="34" charset="0"/>
                      </a:endParaRPr>
                    </a:p>
                  </a:txBody>
                  <a:tcPr marL="44097" marR="44097" marT="22049" marB="22049">
                    <a:lnL w="9525" cap="flat" cmpd="sng" algn="ctr">
                      <a:solidFill>
                        <a:srgbClr val="A0AC80"/>
                      </a:solidFill>
                      <a:prstDash val="solid"/>
                      <a:round/>
                      <a:headEnd type="none" w="med" len="med"/>
                      <a:tailEnd type="none" w="med" len="med"/>
                    </a:lnL>
                    <a:lnR w="9525" cap="flat" cmpd="sng" algn="ctr">
                      <a:solidFill>
                        <a:srgbClr val="F0AD80"/>
                      </a:solidFill>
                      <a:prstDash val="solid"/>
                      <a:round/>
                      <a:headEnd type="none" w="med" len="med"/>
                      <a:tailEnd type="none" w="med" len="med"/>
                    </a:lnR>
                    <a:lnT w="9525" cap="flat" cmpd="sng" algn="ctr">
                      <a:solidFill>
                        <a:srgbClr val="A0AC80"/>
                      </a:solidFill>
                      <a:prstDash val="solid"/>
                      <a:round/>
                      <a:headEnd type="none" w="med" len="med"/>
                      <a:tailEnd type="none" w="med" len="med"/>
                    </a:lnT>
                    <a:lnB w="9525" cap="flat" cmpd="sng" algn="ctr">
                      <a:solidFill>
                        <a:srgbClr val="A0AC80"/>
                      </a:solidFill>
                      <a:prstDash val="solid"/>
                      <a:round/>
                      <a:headEnd type="none" w="med" len="med"/>
                      <a:tailEnd type="none" w="med" len="med"/>
                    </a:lnB>
                    <a:noFill/>
                  </a:tcPr>
                </a:tc>
                <a:tc>
                  <a:txBody>
                    <a:bodyPr/>
                    <a:lstStyle/>
                    <a:p>
                      <a:r>
                        <a:rPr lang="en-US" sz="4000" dirty="0">
                          <a:effectLst/>
                          <a:latin typeface="Arial" panose="020B0604020202020204" pitchFamily="34" charset="0"/>
                          <a:cs typeface="Arial" panose="020B0604020202020204" pitchFamily="34" charset="0"/>
                        </a:rPr>
                        <a:t>60</a:t>
                      </a:r>
                    </a:p>
                  </a:txBody>
                  <a:tcPr marL="44097" marR="44097" marT="22049" marB="22049">
                    <a:lnL w="9525" cap="flat" cmpd="sng" algn="ctr">
                      <a:solidFill>
                        <a:srgbClr val="F0AD80"/>
                      </a:solidFill>
                      <a:prstDash val="solid"/>
                      <a:round/>
                      <a:headEnd type="none" w="med" len="med"/>
                      <a:tailEnd type="none" w="med" len="med"/>
                    </a:lnL>
                    <a:lnR w="9525" cap="flat" cmpd="sng" algn="ctr">
                      <a:solidFill>
                        <a:srgbClr val="E0AE80"/>
                      </a:solidFill>
                      <a:prstDash val="solid"/>
                      <a:round/>
                      <a:headEnd type="none" w="med" len="med"/>
                      <a:tailEnd type="none" w="med" len="med"/>
                    </a:lnR>
                    <a:lnT w="9525" cap="flat" cmpd="sng" algn="ctr">
                      <a:solidFill>
                        <a:srgbClr val="F0AD80"/>
                      </a:solidFill>
                      <a:prstDash val="solid"/>
                      <a:round/>
                      <a:headEnd type="none" w="med" len="med"/>
                      <a:tailEnd type="none" w="med" len="med"/>
                    </a:lnT>
                    <a:lnB w="9525" cap="flat" cmpd="sng" algn="ctr">
                      <a:solidFill>
                        <a:srgbClr val="F0AD80"/>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1" name="TextBox 10"/>
          <p:cNvSpPr txBox="1"/>
          <p:nvPr/>
        </p:nvSpPr>
        <p:spPr>
          <a:xfrm>
            <a:off x="15526906" y="5296825"/>
            <a:ext cx="674764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Neue"/>
              </a:rPr>
              <a:t>ExamTable</a:t>
            </a:r>
            <a:endPar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1955349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251408" y="1249867"/>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Advantages of Removing Transitive Dependency</a:t>
            </a:r>
            <a:endParaRPr sz="4400" dirty="0">
              <a:latin typeface="Arial" pitchFamily="34" charset="0"/>
              <a:cs typeface="Arial" pitchFamily="34" charset="0"/>
            </a:endParaRPr>
          </a:p>
        </p:txBody>
      </p:sp>
      <p:sp>
        <p:nvSpPr>
          <p:cNvPr id="2" name="Rectangle 1"/>
          <p:cNvSpPr/>
          <p:nvPr/>
        </p:nvSpPr>
        <p:spPr>
          <a:xfrm>
            <a:off x="2091559" y="2813499"/>
            <a:ext cx="20200882" cy="5509200"/>
          </a:xfrm>
          <a:prstGeom prst="rect">
            <a:avLst/>
          </a:prstGeom>
        </p:spPr>
        <p:txBody>
          <a:bodyPr wrap="square">
            <a:spAutoFit/>
          </a:bodyPr>
          <a:lstStyle/>
          <a:p>
            <a:pPr algn="l"/>
            <a:endParaRPr lang="en-US" sz="4400" b="0" dirty="0">
              <a:solidFill>
                <a:srgbClr val="212529"/>
              </a:solidFill>
              <a:latin typeface="Arial" panose="020B0604020202020204" pitchFamily="34" charset="0"/>
              <a:cs typeface="Arial" panose="020B0604020202020204" pitchFamily="34" charset="0"/>
            </a:endParaRPr>
          </a:p>
          <a:p>
            <a:pPr algn="l"/>
            <a:r>
              <a:rPr lang="en-US" sz="4400" b="0" dirty="0">
                <a:solidFill>
                  <a:srgbClr val="212529"/>
                </a:solidFill>
                <a:latin typeface="Arial" panose="020B0604020202020204" pitchFamily="34" charset="0"/>
                <a:cs typeface="Arial" panose="020B0604020202020204" pitchFamily="34" charset="0"/>
              </a:rPr>
              <a:t>The advantage of removing transitive dependency is,</a:t>
            </a:r>
          </a:p>
          <a:p>
            <a:pPr algn="l"/>
            <a:endParaRPr lang="en-US" sz="4400" b="0" dirty="0">
              <a:solidFill>
                <a:srgbClr val="212529"/>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sz="4400" b="0" dirty="0">
                <a:solidFill>
                  <a:srgbClr val="212529"/>
                </a:solidFill>
                <a:latin typeface="Arial" panose="020B0604020202020204" pitchFamily="34" charset="0"/>
                <a:cs typeface="Arial" panose="020B0604020202020204" pitchFamily="34" charset="0"/>
              </a:rPr>
              <a:t>Amount of </a:t>
            </a:r>
            <a:r>
              <a:rPr lang="en-US" sz="4400" dirty="0">
                <a:solidFill>
                  <a:srgbClr val="212529"/>
                </a:solidFill>
                <a:latin typeface="Arial" panose="020B0604020202020204" pitchFamily="34" charset="0"/>
                <a:cs typeface="Arial" panose="020B0604020202020204" pitchFamily="34" charset="0"/>
              </a:rPr>
              <a:t>data duplication is reduced</a:t>
            </a:r>
            <a:r>
              <a:rPr lang="en-US" sz="4400" b="0" dirty="0">
                <a:solidFill>
                  <a:srgbClr val="212529"/>
                </a:solidFill>
                <a:latin typeface="Arial" panose="020B0604020202020204" pitchFamily="34" charset="0"/>
                <a:cs typeface="Arial" panose="020B0604020202020204" pitchFamily="34" charset="0"/>
              </a:rPr>
              <a:t>.</a:t>
            </a:r>
          </a:p>
          <a:p>
            <a:pPr algn="l">
              <a:buFont typeface="Arial" panose="020B0604020202020204" pitchFamily="34" charset="0"/>
              <a:buChar char="•"/>
            </a:pPr>
            <a:endParaRPr lang="en-US" sz="4400" b="0" dirty="0">
              <a:solidFill>
                <a:srgbClr val="212529"/>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sz="4400" dirty="0">
                <a:solidFill>
                  <a:srgbClr val="212529"/>
                </a:solidFill>
                <a:latin typeface="Arial" panose="020B0604020202020204" pitchFamily="34" charset="0"/>
                <a:cs typeface="Arial" panose="020B0604020202020204" pitchFamily="34" charset="0"/>
              </a:rPr>
              <a:t>Data integrity achieved</a:t>
            </a:r>
            <a:r>
              <a:rPr lang="en-US" sz="4400" b="0" dirty="0">
                <a:solidFill>
                  <a:srgbClr val="212529"/>
                </a:solidFill>
                <a:latin typeface="Arial" panose="020B0604020202020204" pitchFamily="34" charset="0"/>
                <a:cs typeface="Arial" panose="020B0604020202020204" pitchFamily="34" charset="0"/>
              </a:rPr>
              <a:t>.</a:t>
            </a:r>
          </a:p>
          <a:p>
            <a:br>
              <a:rPr lang="en-US"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602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251408" y="1249867"/>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pic>
        <p:nvPicPr>
          <p:cNvPr id="11" name="Picture 10"/>
          <p:cNvPicPr>
            <a:picLocks noChangeAspect="1"/>
          </p:cNvPicPr>
          <p:nvPr/>
        </p:nvPicPr>
        <p:blipFill>
          <a:blip r:embed="rId3"/>
          <a:stretch>
            <a:fillRect/>
          </a:stretch>
        </p:blipFill>
        <p:spPr>
          <a:xfrm>
            <a:off x="4179244" y="2275789"/>
            <a:ext cx="15670924" cy="7889933"/>
          </a:xfrm>
          <a:prstGeom prst="rect">
            <a:avLst/>
          </a:prstGeom>
        </p:spPr>
      </p:pic>
      <p:sp>
        <p:nvSpPr>
          <p:cNvPr id="1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Third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421050175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4524315"/>
          </a:xfrm>
          <a:prstGeom prst="rect">
            <a:avLst/>
          </a:prstGeom>
        </p:spPr>
        <p:txBody>
          <a:bodyPr wrap="square">
            <a:spAutoFit/>
          </a:bodyPr>
          <a:lstStyle/>
          <a:p>
            <a:pPr algn="l"/>
            <a:r>
              <a:rPr lang="en-US" sz="4800" b="0" dirty="0">
                <a:solidFill>
                  <a:schemeClr val="tx1"/>
                </a:solidFill>
                <a:latin typeface="Arial" panose="020B0604020202020204" pitchFamily="34" charset="0"/>
                <a:cs typeface="Arial" panose="020B0604020202020204" pitchFamily="34" charset="0"/>
              </a:rPr>
              <a:t>For a table to satisfy the Boyce-</a:t>
            </a:r>
            <a:r>
              <a:rPr lang="en-US" sz="4800" b="0" dirty="0" err="1">
                <a:solidFill>
                  <a:schemeClr val="tx1"/>
                </a:solidFill>
                <a:latin typeface="Arial" panose="020B0604020202020204" pitchFamily="34" charset="0"/>
                <a:cs typeface="Arial" panose="020B0604020202020204" pitchFamily="34" charset="0"/>
              </a:rPr>
              <a:t>Codd</a:t>
            </a:r>
            <a:r>
              <a:rPr lang="en-US" sz="4800" b="0" dirty="0">
                <a:solidFill>
                  <a:schemeClr val="tx1"/>
                </a:solidFill>
                <a:latin typeface="Arial" panose="020B0604020202020204" pitchFamily="34" charset="0"/>
                <a:cs typeface="Arial" panose="020B0604020202020204" pitchFamily="34" charset="0"/>
              </a:rPr>
              <a:t> Normal Form, it should satisfy the following two conditions:</a:t>
            </a:r>
          </a:p>
          <a:p>
            <a:pPr algn="l"/>
            <a:endParaRPr lang="en-US" sz="4800" b="0" dirty="0">
              <a:solidFill>
                <a:schemeClr val="tx1"/>
              </a:solidFill>
              <a:latin typeface="Arial" panose="020B0604020202020204" pitchFamily="34" charset="0"/>
              <a:cs typeface="Arial" panose="020B0604020202020204" pitchFamily="34" charset="0"/>
            </a:endParaRPr>
          </a:p>
          <a:p>
            <a:pPr algn="l">
              <a:buFont typeface="+mj-lt"/>
              <a:buAutoNum type="arabicPeriod"/>
            </a:pPr>
            <a:r>
              <a:rPr lang="en-US" sz="4800" b="0" dirty="0">
                <a:solidFill>
                  <a:schemeClr val="tx1"/>
                </a:solidFill>
                <a:latin typeface="Arial" panose="020B0604020202020204" pitchFamily="34" charset="0"/>
                <a:cs typeface="Arial" panose="020B0604020202020204" pitchFamily="34" charset="0"/>
              </a:rPr>
              <a:t>It should be in the </a:t>
            </a:r>
            <a:r>
              <a:rPr lang="en-US" sz="4800" dirty="0">
                <a:solidFill>
                  <a:schemeClr val="tx1"/>
                </a:solidFill>
                <a:latin typeface="Arial" panose="020B0604020202020204" pitchFamily="34" charset="0"/>
                <a:cs typeface="Arial" panose="020B0604020202020204" pitchFamily="34" charset="0"/>
              </a:rPr>
              <a:t>Third Normal Form</a:t>
            </a:r>
            <a:r>
              <a:rPr lang="en-US" sz="4800" b="0" dirty="0">
                <a:solidFill>
                  <a:schemeClr val="tx1"/>
                </a:solidFill>
                <a:latin typeface="Arial" panose="020B0604020202020204" pitchFamily="34" charset="0"/>
                <a:cs typeface="Arial" panose="020B0604020202020204" pitchFamily="34" charset="0"/>
              </a:rPr>
              <a:t>.</a:t>
            </a:r>
          </a:p>
          <a:p>
            <a:pPr algn="l">
              <a:buFont typeface="+mj-lt"/>
              <a:buAutoNum type="arabicPeriod"/>
            </a:pPr>
            <a:endParaRPr lang="en-US" sz="4800" b="0" dirty="0">
              <a:solidFill>
                <a:schemeClr val="tx1"/>
              </a:solidFill>
              <a:latin typeface="Arial" panose="020B0604020202020204" pitchFamily="34" charset="0"/>
              <a:cs typeface="Arial" panose="020B0604020202020204" pitchFamily="34" charset="0"/>
            </a:endParaRPr>
          </a:p>
          <a:p>
            <a:pPr algn="l">
              <a:buFont typeface="+mj-lt"/>
              <a:buAutoNum type="arabicPeriod"/>
            </a:pPr>
            <a:r>
              <a:rPr lang="en-US" sz="4800" b="0" dirty="0">
                <a:solidFill>
                  <a:schemeClr val="tx1"/>
                </a:solidFill>
                <a:latin typeface="Arial" panose="020B0604020202020204" pitchFamily="34" charset="0"/>
                <a:cs typeface="Arial" panose="020B0604020202020204" pitchFamily="34" charset="0"/>
              </a:rPr>
              <a:t>And, for any dependency A → B, A should be a </a:t>
            </a:r>
            <a:r>
              <a:rPr lang="en-US" sz="4800" dirty="0">
                <a:solidFill>
                  <a:schemeClr val="tx1"/>
                </a:solidFill>
                <a:latin typeface="Arial" panose="020B0604020202020204" pitchFamily="34" charset="0"/>
                <a:cs typeface="Arial" panose="020B0604020202020204" pitchFamily="34" charset="0"/>
              </a:rPr>
              <a:t>super key</a:t>
            </a:r>
            <a:r>
              <a:rPr lang="en-US" sz="4800" b="0" dirty="0">
                <a:solidFill>
                  <a:schemeClr val="tx1"/>
                </a:solidFill>
                <a:latin typeface="Arial" panose="020B0604020202020204" pitchFamily="34" charset="0"/>
                <a:cs typeface="Arial" panose="020B0604020202020204" pitchFamily="34" charset="0"/>
              </a:rPr>
              <a:t>.</a:t>
            </a:r>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Boyce-</a:t>
            </a:r>
            <a:r>
              <a:rPr lang="en-US" sz="4400" dirty="0" err="1">
                <a:solidFill>
                  <a:srgbClr val="011993"/>
                </a:solidFill>
                <a:latin typeface="Arial" pitchFamily="34" charset="0"/>
                <a:cs typeface="Arial" pitchFamily="34" charset="0"/>
              </a:rPr>
              <a:t>Codd</a:t>
            </a:r>
            <a:r>
              <a:rPr lang="en-US" sz="4400" dirty="0">
                <a:solidFill>
                  <a:srgbClr val="011993"/>
                </a:solidFill>
                <a:latin typeface="Arial" pitchFamily="34" charset="0"/>
                <a:cs typeface="Arial" pitchFamily="34" charset="0"/>
              </a:rPr>
              <a:t>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38076422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txBox="1"/>
          <p:nvPr/>
        </p:nvSpPr>
        <p:spPr>
          <a:xfrm>
            <a:off x="8479574" y="811085"/>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Boyce-</a:t>
            </a:r>
            <a:r>
              <a:rPr lang="en-US" sz="4400" dirty="0" err="1">
                <a:solidFill>
                  <a:srgbClr val="011993"/>
                </a:solidFill>
                <a:latin typeface="Arial" pitchFamily="34" charset="0"/>
                <a:cs typeface="Arial" pitchFamily="34" charset="0"/>
              </a:rPr>
              <a:t>Codd</a:t>
            </a:r>
            <a:r>
              <a:rPr lang="en-US" sz="4400" dirty="0">
                <a:solidFill>
                  <a:srgbClr val="011993"/>
                </a:solidFill>
                <a:latin typeface="Arial" pitchFamily="34" charset="0"/>
                <a:cs typeface="Arial" pitchFamily="34" charset="0"/>
              </a:rPr>
              <a:t> Normal Form</a:t>
            </a:r>
            <a:endParaRPr sz="4400" dirty="0">
              <a:latin typeface="Arial" pitchFamily="34" charset="0"/>
              <a:cs typeface="Arial" pitchFamily="34" charset="0"/>
            </a:endParaRPr>
          </a:p>
        </p:txBody>
      </p:sp>
      <p:sp>
        <p:nvSpPr>
          <p:cNvPr id="5" name="TextBox 4"/>
          <p:cNvSpPr txBox="1"/>
          <p:nvPr/>
        </p:nvSpPr>
        <p:spPr>
          <a:xfrm>
            <a:off x="2270234" y="2061820"/>
            <a:ext cx="882869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Consider a Couse Enrollment table, </a:t>
            </a:r>
          </a:p>
        </p:txBody>
      </p:sp>
      <p:pic>
        <p:nvPicPr>
          <p:cNvPr id="6" name="Picture 5"/>
          <p:cNvPicPr>
            <a:picLocks noChangeAspect="1"/>
          </p:cNvPicPr>
          <p:nvPr/>
        </p:nvPicPr>
        <p:blipFill>
          <a:blip r:embed="rId3"/>
          <a:stretch>
            <a:fillRect/>
          </a:stretch>
        </p:blipFill>
        <p:spPr>
          <a:xfrm>
            <a:off x="7619368" y="4080954"/>
            <a:ext cx="9585434" cy="4526182"/>
          </a:xfrm>
          <a:prstGeom prst="rect">
            <a:avLst/>
          </a:prstGeom>
        </p:spPr>
      </p:pic>
      <p:pic>
        <p:nvPicPr>
          <p:cNvPr id="7" name="Picture 6"/>
          <p:cNvPicPr>
            <a:picLocks noChangeAspect="1"/>
          </p:cNvPicPr>
          <p:nvPr/>
        </p:nvPicPr>
        <p:blipFill>
          <a:blip r:embed="rId4"/>
          <a:stretch>
            <a:fillRect/>
          </a:stretch>
        </p:blipFill>
        <p:spPr>
          <a:xfrm>
            <a:off x="7619368" y="4179411"/>
            <a:ext cx="9585434" cy="3880681"/>
          </a:xfrm>
          <a:prstGeom prst="rect">
            <a:avLst/>
          </a:prstGeom>
        </p:spPr>
      </p:pic>
      <p:pic>
        <p:nvPicPr>
          <p:cNvPr id="8" name="Picture 7"/>
          <p:cNvPicPr>
            <a:picLocks noChangeAspect="1"/>
          </p:cNvPicPr>
          <p:nvPr/>
        </p:nvPicPr>
        <p:blipFill>
          <a:blip r:embed="rId5"/>
          <a:stretch>
            <a:fillRect/>
          </a:stretch>
        </p:blipFill>
        <p:spPr>
          <a:xfrm>
            <a:off x="7619368" y="4128792"/>
            <a:ext cx="9585434" cy="3880681"/>
          </a:xfrm>
          <a:prstGeom prst="rect">
            <a:avLst/>
          </a:prstGeom>
        </p:spPr>
      </p:pic>
      <p:pic>
        <p:nvPicPr>
          <p:cNvPr id="9" name="Picture 8"/>
          <p:cNvPicPr>
            <a:picLocks noChangeAspect="1"/>
          </p:cNvPicPr>
          <p:nvPr/>
        </p:nvPicPr>
        <p:blipFill>
          <a:blip r:embed="rId6"/>
          <a:stretch>
            <a:fillRect/>
          </a:stretch>
        </p:blipFill>
        <p:spPr>
          <a:xfrm>
            <a:off x="7671287" y="4179411"/>
            <a:ext cx="9533515" cy="4103124"/>
          </a:xfrm>
          <a:prstGeom prst="rect">
            <a:avLst/>
          </a:prstGeom>
        </p:spPr>
      </p:pic>
      <p:pic>
        <p:nvPicPr>
          <p:cNvPr id="11" name="Picture 10"/>
          <p:cNvPicPr>
            <a:picLocks noChangeAspect="1"/>
          </p:cNvPicPr>
          <p:nvPr/>
        </p:nvPicPr>
        <p:blipFill>
          <a:blip r:embed="rId7"/>
          <a:stretch>
            <a:fillRect/>
          </a:stretch>
        </p:blipFill>
        <p:spPr>
          <a:xfrm>
            <a:off x="7619368" y="4292482"/>
            <a:ext cx="9523989" cy="4103125"/>
          </a:xfrm>
          <a:prstGeom prst="rect">
            <a:avLst/>
          </a:prstGeom>
        </p:spPr>
      </p:pic>
      <p:pic>
        <p:nvPicPr>
          <p:cNvPr id="12" name="Picture 11"/>
          <p:cNvPicPr>
            <a:picLocks noChangeAspect="1"/>
          </p:cNvPicPr>
          <p:nvPr/>
        </p:nvPicPr>
        <p:blipFill>
          <a:blip r:embed="rId8"/>
          <a:stretch>
            <a:fillRect/>
          </a:stretch>
        </p:blipFill>
        <p:spPr>
          <a:xfrm>
            <a:off x="7619368" y="4197436"/>
            <a:ext cx="9585434" cy="4311241"/>
          </a:xfrm>
          <a:prstGeom prst="rect">
            <a:avLst/>
          </a:prstGeom>
        </p:spPr>
      </p:pic>
      <p:pic>
        <p:nvPicPr>
          <p:cNvPr id="14" name="Picture 13"/>
          <p:cNvPicPr>
            <a:picLocks noChangeAspect="1"/>
          </p:cNvPicPr>
          <p:nvPr/>
        </p:nvPicPr>
        <p:blipFill>
          <a:blip r:embed="rId9"/>
          <a:stretch>
            <a:fillRect/>
          </a:stretch>
        </p:blipFill>
        <p:spPr>
          <a:xfrm>
            <a:off x="7671287" y="4194023"/>
            <a:ext cx="9533515" cy="4460951"/>
          </a:xfrm>
          <a:prstGeom prst="rect">
            <a:avLst/>
          </a:prstGeom>
        </p:spPr>
      </p:pic>
      <p:pic>
        <p:nvPicPr>
          <p:cNvPr id="15" name="Picture 14"/>
          <p:cNvPicPr>
            <a:picLocks noChangeAspect="1"/>
          </p:cNvPicPr>
          <p:nvPr/>
        </p:nvPicPr>
        <p:blipFill>
          <a:blip r:embed="rId10"/>
          <a:stretch>
            <a:fillRect/>
          </a:stretch>
        </p:blipFill>
        <p:spPr>
          <a:xfrm>
            <a:off x="7671287" y="4244644"/>
            <a:ext cx="9533515" cy="4362492"/>
          </a:xfrm>
          <a:prstGeom prst="rect">
            <a:avLst/>
          </a:prstGeom>
        </p:spPr>
      </p:pic>
      <p:pic>
        <p:nvPicPr>
          <p:cNvPr id="16" name="Picture 15"/>
          <p:cNvPicPr>
            <a:picLocks noChangeAspect="1"/>
          </p:cNvPicPr>
          <p:nvPr/>
        </p:nvPicPr>
        <p:blipFill>
          <a:blip r:embed="rId11"/>
          <a:stretch>
            <a:fillRect/>
          </a:stretch>
        </p:blipFill>
        <p:spPr>
          <a:xfrm>
            <a:off x="7671286" y="4184487"/>
            <a:ext cx="9533515" cy="4193094"/>
          </a:xfrm>
          <a:prstGeom prst="rect">
            <a:avLst/>
          </a:prstGeom>
        </p:spPr>
      </p:pic>
      <p:pic>
        <p:nvPicPr>
          <p:cNvPr id="17" name="Picture 16"/>
          <p:cNvPicPr>
            <a:picLocks noChangeAspect="1"/>
          </p:cNvPicPr>
          <p:nvPr/>
        </p:nvPicPr>
        <p:blipFill>
          <a:blip r:embed="rId12"/>
          <a:stretch>
            <a:fillRect/>
          </a:stretch>
        </p:blipFill>
        <p:spPr>
          <a:xfrm>
            <a:off x="7671285" y="4161385"/>
            <a:ext cx="9472072" cy="4121150"/>
          </a:xfrm>
          <a:prstGeom prst="rect">
            <a:avLst/>
          </a:prstGeom>
        </p:spPr>
      </p:pic>
      <p:pic>
        <p:nvPicPr>
          <p:cNvPr id="19" name="Picture 18"/>
          <p:cNvPicPr>
            <a:picLocks noChangeAspect="1"/>
          </p:cNvPicPr>
          <p:nvPr/>
        </p:nvPicPr>
        <p:blipFill>
          <a:blip r:embed="rId13"/>
          <a:stretch>
            <a:fillRect/>
          </a:stretch>
        </p:blipFill>
        <p:spPr>
          <a:xfrm>
            <a:off x="7784646" y="4194023"/>
            <a:ext cx="9472073" cy="4260412"/>
          </a:xfrm>
          <a:prstGeom prst="rect">
            <a:avLst/>
          </a:prstGeom>
        </p:spPr>
      </p:pic>
    </p:spTree>
    <p:extLst>
      <p:ext uri="{BB962C8B-B14F-4D97-AF65-F5344CB8AC3E}">
        <p14:creationId xmlns:p14="http://schemas.microsoft.com/office/powerpoint/2010/main" val="9470086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8"/>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txBox="1"/>
          <p:nvPr/>
        </p:nvSpPr>
        <p:spPr>
          <a:xfrm>
            <a:off x="8479574" y="811085"/>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Boyce-</a:t>
            </a:r>
            <a:r>
              <a:rPr lang="en-US" sz="4400" dirty="0" err="1">
                <a:solidFill>
                  <a:srgbClr val="011993"/>
                </a:solidFill>
                <a:latin typeface="Arial" pitchFamily="34" charset="0"/>
                <a:cs typeface="Arial" pitchFamily="34" charset="0"/>
              </a:rPr>
              <a:t>Codd</a:t>
            </a:r>
            <a:r>
              <a:rPr lang="en-US" sz="4400" dirty="0">
                <a:solidFill>
                  <a:srgbClr val="011993"/>
                </a:solidFill>
                <a:latin typeface="Arial" pitchFamily="34" charset="0"/>
                <a:cs typeface="Arial" pitchFamily="34" charset="0"/>
              </a:rPr>
              <a:t> Normal Form</a:t>
            </a:r>
            <a:endParaRPr sz="4400" dirty="0">
              <a:latin typeface="Arial" pitchFamily="34" charset="0"/>
              <a:cs typeface="Arial" pitchFamily="34" charset="0"/>
            </a:endParaRPr>
          </a:p>
        </p:txBody>
      </p:sp>
      <p:sp>
        <p:nvSpPr>
          <p:cNvPr id="7" name="TextBox 6"/>
          <p:cNvSpPr txBox="1"/>
          <p:nvPr/>
        </p:nvSpPr>
        <p:spPr>
          <a:xfrm>
            <a:off x="4572000" y="2457555"/>
            <a:ext cx="1378373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How to make this table in BCNF?</a:t>
            </a:r>
          </a:p>
        </p:txBody>
      </p:sp>
      <p:sp>
        <p:nvSpPr>
          <p:cNvPr id="10" name="TextBox 9"/>
          <p:cNvSpPr txBox="1"/>
          <p:nvPr/>
        </p:nvSpPr>
        <p:spPr>
          <a:xfrm>
            <a:off x="5808424" y="3483477"/>
            <a:ext cx="1131088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chemeClr val="accent3">
                    <a:lumMod val="75000"/>
                  </a:schemeClr>
                </a:solidFill>
                <a:effectLst/>
                <a:uFillTx/>
                <a:latin typeface="Arial" panose="020B0604020202020204" pitchFamily="34" charset="0"/>
                <a:cs typeface="Arial" panose="020B0604020202020204" pitchFamily="34" charset="0"/>
                <a:sym typeface="Helvetica Neue"/>
              </a:rPr>
              <a:t>Break the table </a:t>
            </a:r>
          </a:p>
        </p:txBody>
      </p:sp>
      <p:pic>
        <p:nvPicPr>
          <p:cNvPr id="11" name="Picture 10"/>
          <p:cNvPicPr>
            <a:picLocks noChangeAspect="1"/>
          </p:cNvPicPr>
          <p:nvPr/>
        </p:nvPicPr>
        <p:blipFill>
          <a:blip r:embed="rId3"/>
          <a:stretch>
            <a:fillRect/>
          </a:stretch>
        </p:blipFill>
        <p:spPr>
          <a:xfrm>
            <a:off x="6773333" y="5202237"/>
            <a:ext cx="9787466" cy="5093229"/>
          </a:xfrm>
          <a:prstGeom prst="rect">
            <a:avLst/>
          </a:prstGeom>
        </p:spPr>
      </p:pic>
    </p:spTree>
    <p:extLst>
      <p:ext uri="{BB962C8B-B14F-4D97-AF65-F5344CB8AC3E}">
        <p14:creationId xmlns:p14="http://schemas.microsoft.com/office/powerpoint/2010/main" val="2113661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p:cNvSpPr txBox="1"/>
          <p:nvPr/>
        </p:nvSpPr>
        <p:spPr>
          <a:xfrm>
            <a:off x="8479574" y="811085"/>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Boyce-</a:t>
            </a:r>
            <a:r>
              <a:rPr lang="en-US" sz="4400" dirty="0" err="1">
                <a:solidFill>
                  <a:srgbClr val="011993"/>
                </a:solidFill>
                <a:latin typeface="Arial" pitchFamily="34" charset="0"/>
                <a:cs typeface="Arial" pitchFamily="34" charset="0"/>
              </a:rPr>
              <a:t>Codd</a:t>
            </a:r>
            <a:r>
              <a:rPr lang="en-US" sz="4400" dirty="0">
                <a:solidFill>
                  <a:srgbClr val="011993"/>
                </a:solidFill>
                <a:latin typeface="Arial" pitchFamily="34" charset="0"/>
                <a:cs typeface="Arial" pitchFamily="34" charset="0"/>
              </a:rPr>
              <a:t> Normal Form</a:t>
            </a:r>
            <a:endParaRPr sz="4400" dirty="0">
              <a:latin typeface="Arial" pitchFamily="34" charset="0"/>
              <a:cs typeface="Arial" pitchFamily="34" charset="0"/>
            </a:endParaRPr>
          </a:p>
        </p:txBody>
      </p:sp>
      <p:pic>
        <p:nvPicPr>
          <p:cNvPr id="3" name="Picture 2"/>
          <p:cNvPicPr>
            <a:picLocks noChangeAspect="1"/>
          </p:cNvPicPr>
          <p:nvPr/>
        </p:nvPicPr>
        <p:blipFill>
          <a:blip r:embed="rId3"/>
          <a:stretch>
            <a:fillRect/>
          </a:stretch>
        </p:blipFill>
        <p:spPr>
          <a:xfrm>
            <a:off x="3251199" y="3048000"/>
            <a:ext cx="15612533" cy="7179734"/>
          </a:xfrm>
          <a:prstGeom prst="rect">
            <a:avLst/>
          </a:prstGeom>
        </p:spPr>
      </p:pic>
    </p:spTree>
    <p:extLst>
      <p:ext uri="{BB962C8B-B14F-4D97-AF65-F5344CB8AC3E}">
        <p14:creationId xmlns:p14="http://schemas.microsoft.com/office/powerpoint/2010/main" val="81965012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Data Redundancy</a:t>
            </a:r>
            <a:endParaRPr sz="4400" dirty="0">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2919498" y="3963115"/>
            <a:ext cx="5978477" cy="4820667"/>
          </a:xfrm>
          <a:prstGeom prst="rect">
            <a:avLst/>
          </a:prstGeom>
        </p:spPr>
      </p:pic>
      <p:sp>
        <p:nvSpPr>
          <p:cNvPr id="4" name="TextBox 3"/>
          <p:cNvSpPr txBox="1"/>
          <p:nvPr/>
        </p:nvSpPr>
        <p:spPr>
          <a:xfrm>
            <a:off x="11901176" y="3613718"/>
            <a:ext cx="11249891"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Repetition of data increases the size of database.</a:t>
            </a: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400" b="0" dirty="0">
              <a:latin typeface="Arial" panose="020B0604020202020204" pitchFamily="34" charset="0"/>
              <a:cs typeface="Arial" panose="020B0604020202020204" pitchFamily="34" charset="0"/>
            </a:endParaRP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Other</a:t>
            </a:r>
            <a:r>
              <a:rPr kumimoji="0" lang="en-US" sz="4400" b="0"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issues like:</a:t>
            </a:r>
          </a:p>
          <a:p>
            <a:pPr marL="571500" marR="0" indent="-5715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400" b="0"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742950" lvl="1" indent="-742950" algn="l">
              <a:buFont typeface="+mj-lt"/>
              <a:buAutoNum type="arabicPeriod"/>
            </a:pPr>
            <a:r>
              <a:rPr lang="en-US" sz="4400" b="0" baseline="0" dirty="0">
                <a:solidFill>
                  <a:srgbClr val="FF0000"/>
                </a:solidFill>
                <a:latin typeface="Arial" panose="020B0604020202020204" pitchFamily="34" charset="0"/>
                <a:cs typeface="Arial" panose="020B0604020202020204" pitchFamily="34" charset="0"/>
              </a:rPr>
              <a:t>Insertion</a:t>
            </a:r>
            <a:r>
              <a:rPr lang="en-US" sz="4400" b="0" dirty="0">
                <a:solidFill>
                  <a:srgbClr val="FF0000"/>
                </a:solidFill>
                <a:latin typeface="Arial" panose="020B0604020202020204" pitchFamily="34" charset="0"/>
                <a:cs typeface="Arial" panose="020B0604020202020204" pitchFamily="34" charset="0"/>
              </a:rPr>
              <a:t> Problems</a:t>
            </a:r>
          </a:p>
          <a:p>
            <a:pPr marL="742950" lvl="1" indent="-742950" algn="l">
              <a:buFont typeface="+mj-lt"/>
              <a:buAutoNum type="arabicPeriod"/>
            </a:pPr>
            <a:r>
              <a:rPr kumimoji="0" lang="en-US" sz="4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Deletion</a:t>
            </a:r>
            <a:r>
              <a:rPr kumimoji="0" lang="en-US" sz="4400" b="0"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Problems</a:t>
            </a:r>
          </a:p>
          <a:p>
            <a:pPr marL="742950" lvl="1" indent="-742950" algn="l">
              <a:buFont typeface="+mj-lt"/>
              <a:buAutoNum type="arabicPeriod"/>
            </a:pPr>
            <a:r>
              <a:rPr lang="en-US" sz="4400" b="0" baseline="0" dirty="0" err="1">
                <a:solidFill>
                  <a:srgbClr val="FF0000"/>
                </a:solidFill>
                <a:latin typeface="Arial" panose="020B0604020202020204" pitchFamily="34" charset="0"/>
                <a:cs typeface="Arial" panose="020B0604020202020204" pitchFamily="34" charset="0"/>
              </a:rPr>
              <a:t>Updation</a:t>
            </a:r>
            <a:r>
              <a:rPr lang="en-US" sz="4400" b="0" dirty="0">
                <a:solidFill>
                  <a:srgbClr val="FF0000"/>
                </a:solidFill>
                <a:latin typeface="Arial" panose="020B0604020202020204" pitchFamily="34" charset="0"/>
                <a:cs typeface="Arial" panose="020B0604020202020204" pitchFamily="34" charset="0"/>
              </a:rPr>
              <a:t> Problems.</a:t>
            </a:r>
            <a:r>
              <a:rPr kumimoji="0" lang="en-US" sz="4400" b="0"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 </a:t>
            </a:r>
          </a:p>
        </p:txBody>
      </p:sp>
    </p:spTree>
    <p:extLst>
      <p:ext uri="{BB962C8B-B14F-4D97-AF65-F5344CB8AC3E}">
        <p14:creationId xmlns:p14="http://schemas.microsoft.com/office/powerpoint/2010/main" val="218149514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4524315"/>
          </a:xfrm>
          <a:prstGeom prst="rect">
            <a:avLst/>
          </a:prstGeom>
        </p:spPr>
        <p:txBody>
          <a:bodyPr wrap="square">
            <a:spAutoFit/>
          </a:bodyPr>
          <a:lstStyle/>
          <a:p>
            <a:pPr algn="l"/>
            <a:r>
              <a:rPr lang="en-US" sz="4800" b="0" dirty="0"/>
              <a:t>For a table to satisfy the Fourth Normal Form, it should satisfy the following two conditions:</a:t>
            </a:r>
          </a:p>
          <a:p>
            <a:pPr algn="l"/>
            <a:endParaRPr lang="en-US" sz="4800" b="0" dirty="0"/>
          </a:p>
          <a:p>
            <a:pPr marL="914400" indent="-914400" algn="l">
              <a:buFont typeface="+mj-lt"/>
              <a:buAutoNum type="arabicPeriod"/>
            </a:pPr>
            <a:r>
              <a:rPr lang="en-US" sz="4800" b="0" dirty="0"/>
              <a:t>It should be in the </a:t>
            </a:r>
            <a:r>
              <a:rPr lang="en-US" sz="4800" dirty="0"/>
              <a:t>Boyce-</a:t>
            </a:r>
            <a:r>
              <a:rPr lang="en-US" sz="4800" dirty="0" err="1"/>
              <a:t>Codd</a:t>
            </a:r>
            <a:r>
              <a:rPr lang="en-US" sz="4800" dirty="0"/>
              <a:t> Normal Form</a:t>
            </a:r>
            <a:r>
              <a:rPr lang="en-US" sz="4800" b="0" dirty="0"/>
              <a:t>.</a:t>
            </a:r>
          </a:p>
          <a:p>
            <a:pPr marL="914400" indent="-914400" algn="l">
              <a:buFont typeface="+mj-lt"/>
              <a:buAutoNum type="arabicPeriod"/>
            </a:pPr>
            <a:endParaRPr lang="en-US" sz="4800" b="0" dirty="0"/>
          </a:p>
          <a:p>
            <a:pPr marL="914400" indent="-914400" algn="l">
              <a:buFont typeface="+mj-lt"/>
              <a:buAutoNum type="arabicPeriod"/>
            </a:pPr>
            <a:r>
              <a:rPr lang="en-US" sz="4800" b="0" dirty="0"/>
              <a:t>And, the table should not have any </a:t>
            </a:r>
            <a:r>
              <a:rPr lang="en-US" sz="4800" dirty="0"/>
              <a:t>Multi-valued Dependency</a:t>
            </a:r>
            <a:r>
              <a:rPr lang="en-US" sz="4800" b="0" dirty="0"/>
              <a:t>.</a:t>
            </a:r>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Fourth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14908482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What Is multi-valued Dependency?</a:t>
            </a:r>
            <a:endParaRPr sz="4400" dirty="0">
              <a:latin typeface="Arial" pitchFamily="34" charset="0"/>
              <a:cs typeface="Arial" pitchFamily="34" charset="0"/>
            </a:endParaRPr>
          </a:p>
        </p:txBody>
      </p:sp>
      <p:pic>
        <p:nvPicPr>
          <p:cNvPr id="3" name="Picture 2"/>
          <p:cNvPicPr>
            <a:picLocks noChangeAspect="1"/>
          </p:cNvPicPr>
          <p:nvPr/>
        </p:nvPicPr>
        <p:blipFill>
          <a:blip r:embed="rId2"/>
          <a:stretch>
            <a:fillRect/>
          </a:stretch>
        </p:blipFill>
        <p:spPr>
          <a:xfrm>
            <a:off x="5520266" y="3247496"/>
            <a:ext cx="11819467" cy="5523971"/>
          </a:xfrm>
          <a:prstGeom prst="rect">
            <a:avLst/>
          </a:prstGeom>
        </p:spPr>
      </p:pic>
    </p:spTree>
    <p:extLst>
      <p:ext uri="{BB962C8B-B14F-4D97-AF65-F5344CB8AC3E}">
        <p14:creationId xmlns:p14="http://schemas.microsoft.com/office/powerpoint/2010/main" val="175492572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What Is multi-valued Dependency?</a:t>
            </a:r>
            <a:endParaRPr sz="4400" dirty="0">
              <a:latin typeface="Arial" pitchFamily="34" charset="0"/>
              <a:cs typeface="Arial" pitchFamily="34" charset="0"/>
            </a:endParaRPr>
          </a:p>
        </p:txBody>
      </p:sp>
      <p:pic>
        <p:nvPicPr>
          <p:cNvPr id="6" name="Picture 5"/>
          <p:cNvPicPr>
            <a:picLocks noChangeAspect="1"/>
          </p:cNvPicPr>
          <p:nvPr/>
        </p:nvPicPr>
        <p:blipFill>
          <a:blip r:embed="rId2"/>
          <a:stretch>
            <a:fillRect/>
          </a:stretch>
        </p:blipFill>
        <p:spPr>
          <a:xfrm>
            <a:off x="3798276" y="3341076"/>
            <a:ext cx="15861323" cy="6224953"/>
          </a:xfrm>
          <a:prstGeom prst="rect">
            <a:avLst/>
          </a:prstGeom>
        </p:spPr>
      </p:pic>
    </p:spTree>
    <p:extLst>
      <p:ext uri="{BB962C8B-B14F-4D97-AF65-F5344CB8AC3E}">
        <p14:creationId xmlns:p14="http://schemas.microsoft.com/office/powerpoint/2010/main" val="19216235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What Is multi-valued Dependency?</a:t>
            </a:r>
            <a:endParaRPr sz="4400" dirty="0">
              <a:latin typeface="Arial" pitchFamily="34" charset="0"/>
              <a:cs typeface="Arial" pitchFamily="34" charset="0"/>
            </a:endParaRPr>
          </a:p>
        </p:txBody>
      </p:sp>
      <p:pic>
        <p:nvPicPr>
          <p:cNvPr id="8" name="Picture 7"/>
          <p:cNvPicPr>
            <a:picLocks noChangeAspect="1"/>
          </p:cNvPicPr>
          <p:nvPr/>
        </p:nvPicPr>
        <p:blipFill>
          <a:blip r:embed="rId2"/>
          <a:stretch>
            <a:fillRect/>
          </a:stretch>
        </p:blipFill>
        <p:spPr>
          <a:xfrm>
            <a:off x="3270738" y="3234834"/>
            <a:ext cx="17127416" cy="7210427"/>
          </a:xfrm>
          <a:prstGeom prst="rect">
            <a:avLst/>
          </a:prstGeom>
        </p:spPr>
      </p:pic>
    </p:spTree>
    <p:extLst>
      <p:ext uri="{BB962C8B-B14F-4D97-AF65-F5344CB8AC3E}">
        <p14:creationId xmlns:p14="http://schemas.microsoft.com/office/powerpoint/2010/main" val="376466480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for Fourth Normal Form</a:t>
            </a:r>
            <a:endParaRPr sz="4400" dirty="0">
              <a:latin typeface="Arial" pitchFamily="34" charset="0"/>
              <a:cs typeface="Arial" pitchFamily="34" charset="0"/>
            </a:endParaRPr>
          </a:p>
        </p:txBody>
      </p:sp>
      <p:pic>
        <p:nvPicPr>
          <p:cNvPr id="3" name="Picture 2"/>
          <p:cNvPicPr>
            <a:picLocks noChangeAspect="1"/>
          </p:cNvPicPr>
          <p:nvPr/>
        </p:nvPicPr>
        <p:blipFill>
          <a:blip r:embed="rId2"/>
          <a:stretch>
            <a:fillRect/>
          </a:stretch>
        </p:blipFill>
        <p:spPr>
          <a:xfrm>
            <a:off x="5113867" y="3725333"/>
            <a:ext cx="14122400" cy="6705600"/>
          </a:xfrm>
          <a:prstGeom prst="rect">
            <a:avLst/>
          </a:prstGeom>
        </p:spPr>
      </p:pic>
      <p:sp>
        <p:nvSpPr>
          <p:cNvPr id="5" name="TextBox 4"/>
          <p:cNvSpPr txBox="1"/>
          <p:nvPr/>
        </p:nvSpPr>
        <p:spPr>
          <a:xfrm>
            <a:off x="2270234" y="2061820"/>
            <a:ext cx="882869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Consider a Enrollment table, </a:t>
            </a:r>
          </a:p>
        </p:txBody>
      </p:sp>
      <p:pic>
        <p:nvPicPr>
          <p:cNvPr id="4" name="Picture 3"/>
          <p:cNvPicPr>
            <a:picLocks noChangeAspect="1"/>
          </p:cNvPicPr>
          <p:nvPr/>
        </p:nvPicPr>
        <p:blipFill>
          <a:blip r:embed="rId3"/>
          <a:stretch>
            <a:fillRect/>
          </a:stretch>
        </p:blipFill>
        <p:spPr>
          <a:xfrm>
            <a:off x="5113867" y="3725333"/>
            <a:ext cx="14122400" cy="6705600"/>
          </a:xfrm>
          <a:prstGeom prst="rect">
            <a:avLst/>
          </a:prstGeom>
        </p:spPr>
      </p:pic>
      <p:pic>
        <p:nvPicPr>
          <p:cNvPr id="6" name="Picture 5"/>
          <p:cNvPicPr>
            <a:picLocks noChangeAspect="1"/>
          </p:cNvPicPr>
          <p:nvPr/>
        </p:nvPicPr>
        <p:blipFill>
          <a:blip r:embed="rId4"/>
          <a:stretch>
            <a:fillRect/>
          </a:stretch>
        </p:blipFill>
        <p:spPr>
          <a:xfrm>
            <a:off x="5113867" y="3725333"/>
            <a:ext cx="13749866" cy="6705600"/>
          </a:xfrm>
          <a:prstGeom prst="rect">
            <a:avLst/>
          </a:prstGeom>
        </p:spPr>
      </p:pic>
      <p:pic>
        <p:nvPicPr>
          <p:cNvPr id="7" name="Picture 6"/>
          <p:cNvPicPr>
            <a:picLocks noChangeAspect="1"/>
          </p:cNvPicPr>
          <p:nvPr/>
        </p:nvPicPr>
        <p:blipFill>
          <a:blip r:embed="rId5"/>
          <a:stretch>
            <a:fillRect/>
          </a:stretch>
        </p:blipFill>
        <p:spPr>
          <a:xfrm>
            <a:off x="5147733" y="3725333"/>
            <a:ext cx="14088533" cy="6400800"/>
          </a:xfrm>
          <a:prstGeom prst="rect">
            <a:avLst/>
          </a:prstGeom>
        </p:spPr>
      </p:pic>
      <p:cxnSp>
        <p:nvCxnSpPr>
          <p:cNvPr id="14" name="Straight Arrow Connector 13"/>
          <p:cNvCxnSpPr/>
          <p:nvPr/>
        </p:nvCxnSpPr>
        <p:spPr>
          <a:xfrm flipH="1">
            <a:off x="12335932" y="2352761"/>
            <a:ext cx="1998133" cy="1663513"/>
          </a:xfrm>
          <a:prstGeom prst="straightConnector1">
            <a:avLst/>
          </a:prstGeom>
          <a:noFill/>
          <a:ln w="1016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flipH="1">
            <a:off x="17238133" y="2376141"/>
            <a:ext cx="1998133" cy="1663513"/>
          </a:xfrm>
          <a:prstGeom prst="straightConnector1">
            <a:avLst/>
          </a:prstGeom>
          <a:noFill/>
          <a:ln w="1016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p:cNvSpPr txBox="1"/>
          <p:nvPr/>
        </p:nvSpPr>
        <p:spPr>
          <a:xfrm>
            <a:off x="13169462" y="1337131"/>
            <a:ext cx="911903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accent5">
                    <a:lumMod val="75000"/>
                  </a:schemeClr>
                </a:solidFill>
                <a:effectLst/>
                <a:uFillTx/>
                <a:latin typeface="Helvetica Neue"/>
                <a:ea typeface="Helvetica Neue"/>
                <a:cs typeface="Helvetica Neue"/>
                <a:sym typeface="Helvetica Neue"/>
              </a:rPr>
              <a:t>No relationship Between columns.</a:t>
            </a:r>
          </a:p>
        </p:txBody>
      </p:sp>
      <p:pic>
        <p:nvPicPr>
          <p:cNvPr id="17" name="Picture 16"/>
          <p:cNvPicPr>
            <a:picLocks noChangeAspect="1"/>
          </p:cNvPicPr>
          <p:nvPr/>
        </p:nvPicPr>
        <p:blipFill>
          <a:blip r:embed="rId6"/>
          <a:stretch>
            <a:fillRect/>
          </a:stretch>
        </p:blipFill>
        <p:spPr>
          <a:xfrm>
            <a:off x="5113866" y="3613693"/>
            <a:ext cx="14122400" cy="6817240"/>
          </a:xfrm>
          <a:prstGeom prst="rect">
            <a:avLst/>
          </a:prstGeom>
        </p:spPr>
      </p:pic>
    </p:spTree>
    <p:extLst>
      <p:ext uri="{BB962C8B-B14F-4D97-AF65-F5344CB8AC3E}">
        <p14:creationId xmlns:p14="http://schemas.microsoft.com/office/powerpoint/2010/main" val="156110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95874" y="4776787"/>
            <a:ext cx="13725525" cy="6043613"/>
          </a:xfrm>
          <a:prstGeom prst="rect">
            <a:avLst/>
          </a:prstGeom>
        </p:spPr>
      </p:pic>
      <p:sp>
        <p:nvSpPr>
          <p:cNvPr id="4" name="TextBox 3"/>
          <p:cNvSpPr txBox="1"/>
          <p:nvPr/>
        </p:nvSpPr>
        <p:spPr>
          <a:xfrm>
            <a:off x="1881716" y="1976873"/>
            <a:ext cx="191643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How to make this table in Fourth</a:t>
            </a:r>
            <a:r>
              <a:rPr kumimoji="0" lang="en-US" sz="60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Normal Form</a:t>
            </a:r>
            <a:r>
              <a:rPr kumimoji="0" lang="en-US" sz="60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a:t>
            </a:r>
          </a:p>
        </p:txBody>
      </p:sp>
      <p:sp>
        <p:nvSpPr>
          <p:cNvPr id="5" name="TextBox 4"/>
          <p:cNvSpPr txBox="1"/>
          <p:nvPr/>
        </p:nvSpPr>
        <p:spPr>
          <a:xfrm>
            <a:off x="5808424" y="3483477"/>
            <a:ext cx="1131088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chemeClr val="accent3">
                    <a:lumMod val="75000"/>
                  </a:schemeClr>
                </a:solidFill>
                <a:effectLst/>
                <a:uFillTx/>
                <a:latin typeface="Arial" panose="020B0604020202020204" pitchFamily="34" charset="0"/>
                <a:cs typeface="Arial" panose="020B0604020202020204" pitchFamily="34" charset="0"/>
                <a:sym typeface="Helvetica Neue"/>
              </a:rPr>
              <a:t>Break the table </a:t>
            </a:r>
          </a:p>
        </p:txBody>
      </p:sp>
      <p:sp>
        <p:nvSpPr>
          <p:cNvPr id="6"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for Fourth Normal Form</a:t>
            </a:r>
            <a:endParaRPr sz="4400"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3497" y="4576762"/>
            <a:ext cx="13520738" cy="5900738"/>
          </a:xfrm>
          <a:prstGeom prst="rect">
            <a:avLst/>
          </a:prstGeom>
        </p:spPr>
      </p:pic>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for Fourth Normal Form</a:t>
            </a:r>
            <a:endParaRPr sz="4400" dirty="0">
              <a:latin typeface="Arial" pitchFamily="34" charset="0"/>
              <a:cs typeface="Arial" pitchFamily="34" charset="0"/>
            </a:endParaRPr>
          </a:p>
        </p:txBody>
      </p:sp>
      <p:sp>
        <p:nvSpPr>
          <p:cNvPr id="4" name="TextBox 3"/>
          <p:cNvSpPr txBox="1"/>
          <p:nvPr/>
        </p:nvSpPr>
        <p:spPr>
          <a:xfrm>
            <a:off x="1881716" y="2523516"/>
            <a:ext cx="191643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chemeClr val="accent3"/>
                </a:solidFill>
                <a:effectLst/>
                <a:uFillTx/>
                <a:latin typeface="Arial" panose="020B0604020202020204" pitchFamily="34" charset="0"/>
                <a:cs typeface="Arial" panose="020B0604020202020204" pitchFamily="34" charset="0"/>
                <a:sym typeface="Helvetica Neue"/>
              </a:rPr>
              <a:t>Two Independent Tables in fourth normal form</a:t>
            </a:r>
          </a:p>
        </p:txBody>
      </p:sp>
    </p:spTree>
    <p:extLst>
      <p:ext uri="{BB962C8B-B14F-4D97-AF65-F5344CB8AC3E}">
        <p14:creationId xmlns:p14="http://schemas.microsoft.com/office/powerpoint/2010/main" val="156823768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7478970"/>
          </a:xfrm>
          <a:prstGeom prst="rect">
            <a:avLst/>
          </a:prstGeom>
        </p:spPr>
        <p:txBody>
          <a:bodyPr wrap="square">
            <a:spAutoFit/>
          </a:bodyPr>
          <a:lstStyle/>
          <a:p>
            <a:pPr algn="l"/>
            <a:r>
              <a:rPr lang="en-US" sz="4800" b="0" dirty="0"/>
              <a:t>For a table to satisfy the Fifth Normal Form, it should satisfy the following two conditions:</a:t>
            </a:r>
          </a:p>
          <a:p>
            <a:pPr algn="l"/>
            <a:endParaRPr lang="en-US" sz="4800" b="0" dirty="0"/>
          </a:p>
          <a:p>
            <a:pPr marL="914400" indent="-914400" algn="l">
              <a:buFont typeface="+mj-lt"/>
              <a:buAutoNum type="arabicPeriod"/>
            </a:pPr>
            <a:r>
              <a:rPr lang="en-US" sz="4800" b="0" dirty="0"/>
              <a:t>It should be in the </a:t>
            </a:r>
            <a:r>
              <a:rPr lang="en-US" sz="4800" dirty="0"/>
              <a:t>Fourth Normal Form</a:t>
            </a:r>
            <a:r>
              <a:rPr lang="en-US" sz="4800" b="0" dirty="0"/>
              <a:t>.</a:t>
            </a:r>
          </a:p>
          <a:p>
            <a:pPr marL="914400" indent="-914400" algn="l">
              <a:buFont typeface="+mj-lt"/>
              <a:buAutoNum type="arabicPeriod"/>
            </a:pPr>
            <a:endParaRPr lang="en-US" sz="4800" b="0" dirty="0"/>
          </a:p>
          <a:p>
            <a:pPr marL="914400" indent="-914400" algn="l">
              <a:buFont typeface="+mj-lt"/>
              <a:buAutoNum type="arabicPeriod"/>
            </a:pPr>
            <a:r>
              <a:rPr lang="en-US" sz="4800" b="0" dirty="0"/>
              <a:t>And, the table should not have </a:t>
            </a:r>
            <a:r>
              <a:rPr lang="en-US" sz="4800" dirty="0"/>
              <a:t>Join Dependencies</a:t>
            </a:r>
            <a:r>
              <a:rPr lang="en-US" sz="4800" b="0" dirty="0"/>
              <a:t>.</a:t>
            </a:r>
          </a:p>
          <a:p>
            <a:pPr marL="914400" indent="-914400" algn="l">
              <a:buFont typeface="+mj-lt"/>
              <a:buAutoNum type="arabicPeriod"/>
            </a:pPr>
            <a:endParaRPr lang="en-US" sz="4800" b="0" dirty="0"/>
          </a:p>
          <a:p>
            <a:pPr marL="914400" indent="-914400" algn="l">
              <a:buFont typeface="+mj-lt"/>
              <a:buAutoNum type="arabicPeriod"/>
            </a:pPr>
            <a:endParaRPr lang="en-US" sz="4800" dirty="0">
              <a:solidFill>
                <a:srgbClr val="FF0000"/>
              </a:solidFill>
            </a:endParaRPr>
          </a:p>
          <a:p>
            <a:pPr algn="l"/>
            <a:r>
              <a:rPr lang="en-US" sz="4800" dirty="0">
                <a:solidFill>
                  <a:srgbClr val="FF0000"/>
                </a:solidFill>
              </a:rPr>
              <a:t>Note: </a:t>
            </a:r>
            <a:r>
              <a:rPr lang="en-US" sz="4800" b="0" dirty="0">
                <a:solidFill>
                  <a:srgbClr val="FF0000"/>
                </a:solidFill>
              </a:rPr>
              <a:t>Fifth Normal Form is also called as PJNF (Project Join Normal Form).</a:t>
            </a:r>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15067997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830997"/>
          </a:xfrm>
          <a:prstGeom prst="rect">
            <a:avLst/>
          </a:prstGeom>
        </p:spPr>
        <p:txBody>
          <a:bodyPr wrap="square">
            <a:spAutoFit/>
          </a:bodyPr>
          <a:lstStyle/>
          <a:p>
            <a:pPr algn="l"/>
            <a:endParaRPr lang="en-US" sz="4800" b="0" dirty="0"/>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5435600" y="1897301"/>
            <a:ext cx="9560664" cy="6834396"/>
          </a:xfrm>
          <a:prstGeom prst="rect">
            <a:avLst/>
          </a:prstGeom>
        </p:spPr>
      </p:pic>
      <p:sp>
        <p:nvSpPr>
          <p:cNvPr id="5" name="TextBox 4"/>
          <p:cNvSpPr txBox="1"/>
          <p:nvPr/>
        </p:nvSpPr>
        <p:spPr>
          <a:xfrm>
            <a:off x="1447800" y="9410842"/>
            <a:ext cx="21209000"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Join Dependency Principle:</a:t>
            </a:r>
          </a:p>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If</a:t>
            </a:r>
            <a:r>
              <a:rPr kumimoji="0" lang="en-US" sz="44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we decompose table further to eliminate redundancy and anomalies and when we rejoin the table we should not be losing the original data or get a new record.</a:t>
            </a:r>
            <a:endParaRPr kumimoji="0" lang="en-US" sz="4400" b="1" i="0" u="none" strike="noStrike" cap="none" spc="0" normalizeH="0" baseline="0" dirty="0">
              <a:ln>
                <a:noFill/>
              </a:ln>
              <a:solidFill>
                <a:schemeClr val="accent3">
                  <a:lumMod val="50000"/>
                </a:schemeClr>
              </a:solidFill>
              <a:effectLst/>
              <a:uFillTx/>
              <a:latin typeface="Arial" panose="020B0604020202020204" pitchFamily="34" charset="0"/>
              <a:cs typeface="Arial" panose="020B0604020202020204" pitchFamily="34" charset="0"/>
              <a:sym typeface="Helvetica Neue"/>
            </a:endParaRPr>
          </a:p>
        </p:txBody>
      </p:sp>
      <p:sp>
        <p:nvSpPr>
          <p:cNvPr id="6" name="TextBox 5"/>
          <p:cNvSpPr txBox="1"/>
          <p:nvPr/>
        </p:nvSpPr>
        <p:spPr>
          <a:xfrm>
            <a:off x="1447800" y="1117600"/>
            <a:ext cx="7975600" cy="2870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3662745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for Fifth Normal Form</a:t>
            </a:r>
            <a:endParaRPr sz="4400" dirty="0">
              <a:latin typeface="Arial" pitchFamily="34" charset="0"/>
              <a:cs typeface="Arial" pitchFamily="34" charset="0"/>
            </a:endParaRPr>
          </a:p>
        </p:txBody>
      </p:sp>
      <p:sp>
        <p:nvSpPr>
          <p:cNvPr id="5" name="TextBox 4"/>
          <p:cNvSpPr txBox="1"/>
          <p:nvPr/>
        </p:nvSpPr>
        <p:spPr>
          <a:xfrm>
            <a:off x="2270234" y="2061820"/>
            <a:ext cx="1588060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Consider a </a:t>
            </a:r>
            <a:r>
              <a:rPr kumimoji="0" lang="en-US" sz="4000" b="1" i="0" u="none" strike="noStrike" cap="none" spc="0" normalizeH="0" baseline="0" dirty="0" err="1">
                <a:ln>
                  <a:noFill/>
                </a:ln>
                <a:solidFill>
                  <a:srgbClr val="000000"/>
                </a:solidFill>
                <a:effectLst/>
                <a:uFillTx/>
                <a:latin typeface="Arial" panose="020B0604020202020204" pitchFamily="34" charset="0"/>
                <a:cs typeface="Arial" panose="020B0604020202020204" pitchFamily="34" charset="0"/>
                <a:sym typeface="Helvetica Neue"/>
              </a:rPr>
              <a:t>Supplier_Product_Customer</a:t>
            </a: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table, </a:t>
            </a:r>
          </a:p>
        </p:txBody>
      </p:sp>
      <p:pic>
        <p:nvPicPr>
          <p:cNvPr id="8" name="Picture 7"/>
          <p:cNvPicPr>
            <a:picLocks noChangeAspect="1"/>
          </p:cNvPicPr>
          <p:nvPr/>
        </p:nvPicPr>
        <p:blipFill>
          <a:blip r:embed="rId2"/>
          <a:stretch>
            <a:fillRect/>
          </a:stretch>
        </p:blipFill>
        <p:spPr>
          <a:xfrm>
            <a:off x="4480560" y="4154804"/>
            <a:ext cx="14173199" cy="6726556"/>
          </a:xfrm>
          <a:prstGeom prst="rect">
            <a:avLst/>
          </a:prstGeom>
        </p:spPr>
      </p:pic>
      <p:pic>
        <p:nvPicPr>
          <p:cNvPr id="9" name="Picture 8"/>
          <p:cNvPicPr>
            <a:picLocks noChangeAspect="1"/>
          </p:cNvPicPr>
          <p:nvPr/>
        </p:nvPicPr>
        <p:blipFill>
          <a:blip r:embed="rId3"/>
          <a:stretch>
            <a:fillRect/>
          </a:stretch>
        </p:blipFill>
        <p:spPr>
          <a:xfrm>
            <a:off x="4480559" y="4154804"/>
            <a:ext cx="14173199" cy="6726556"/>
          </a:xfrm>
          <a:prstGeom prst="rect">
            <a:avLst/>
          </a:prstGeom>
        </p:spPr>
      </p:pic>
      <p:pic>
        <p:nvPicPr>
          <p:cNvPr id="10" name="Picture 9"/>
          <p:cNvPicPr>
            <a:picLocks noChangeAspect="1"/>
          </p:cNvPicPr>
          <p:nvPr/>
        </p:nvPicPr>
        <p:blipFill>
          <a:blip r:embed="rId4"/>
          <a:stretch>
            <a:fillRect/>
          </a:stretch>
        </p:blipFill>
        <p:spPr>
          <a:xfrm>
            <a:off x="4480558" y="4154804"/>
            <a:ext cx="14173200" cy="6726556"/>
          </a:xfrm>
          <a:prstGeom prst="rect">
            <a:avLst/>
          </a:prstGeom>
        </p:spPr>
      </p:pic>
    </p:spTree>
    <p:extLst>
      <p:ext uri="{BB962C8B-B14F-4D97-AF65-F5344CB8AC3E}">
        <p14:creationId xmlns:p14="http://schemas.microsoft.com/office/powerpoint/2010/main" val="3971970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Example of Data Redundancy</a:t>
            </a:r>
            <a:endParaRPr sz="4400" dirty="0">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757473693"/>
              </p:ext>
            </p:extLst>
          </p:nvPr>
        </p:nvGraphicFramePr>
        <p:xfrm>
          <a:off x="4655126" y="3905588"/>
          <a:ext cx="12302840" cy="5381345"/>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6885709" y="2690461"/>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2060"/>
                </a:solidFill>
                <a:effectLst/>
                <a:uFillTx/>
                <a:latin typeface="Arial" panose="020B0604020202020204" pitchFamily="34" charset="0"/>
                <a:cs typeface="Arial" panose="020B0604020202020204" pitchFamily="34" charset="0"/>
                <a:sym typeface="Helvetica Neue"/>
              </a:rPr>
              <a:t>Student Table</a:t>
            </a:r>
          </a:p>
        </p:txBody>
      </p:sp>
      <p:sp>
        <p:nvSpPr>
          <p:cNvPr id="9" name="Rectangle 8"/>
          <p:cNvSpPr/>
          <p:nvPr/>
        </p:nvSpPr>
        <p:spPr>
          <a:xfrm>
            <a:off x="9422448" y="4931510"/>
            <a:ext cx="7564582" cy="4305493"/>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aphicFrame>
        <p:nvGraphicFramePr>
          <p:cNvPr id="11" name="Table 10"/>
          <p:cNvGraphicFramePr>
            <a:graphicFrameLocks noGrp="1"/>
          </p:cNvGraphicFramePr>
          <p:nvPr>
            <p:extLst>
              <p:ext uri="{D42A27DB-BD31-4B8C-83A1-F6EECF244321}">
                <p14:modId xmlns:p14="http://schemas.microsoft.com/office/powerpoint/2010/main" val="1334351287"/>
              </p:ext>
            </p:extLst>
          </p:nvPr>
        </p:nvGraphicFramePr>
        <p:xfrm>
          <a:off x="4684190" y="3905588"/>
          <a:ext cx="12302840" cy="5381345"/>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4"/>
                  </a:ext>
                </a:extLst>
              </a:tr>
            </a:tbl>
          </a:graphicData>
        </a:graphic>
      </p:graphicFrame>
      <p:sp>
        <p:nvSpPr>
          <p:cNvPr id="10" name="TextBox 9"/>
          <p:cNvSpPr txBox="1"/>
          <p:nvPr/>
        </p:nvSpPr>
        <p:spPr>
          <a:xfrm>
            <a:off x="1155496" y="10433722"/>
            <a:ext cx="218984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The entire information about the branch is repeated for all the records in the student table . This is calle</a:t>
            </a:r>
            <a:r>
              <a:rPr lang="en-US" dirty="0"/>
              <a:t>d data redundancy.</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37226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830997"/>
          </a:xfrm>
          <a:prstGeom prst="rect">
            <a:avLst/>
          </a:prstGeom>
        </p:spPr>
        <p:txBody>
          <a:bodyPr wrap="square">
            <a:spAutoFit/>
          </a:bodyPr>
          <a:lstStyle/>
          <a:p>
            <a:pPr algn="l"/>
            <a:endParaRPr lang="en-US" sz="4800" b="0" dirty="0"/>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
        <p:nvSpPr>
          <p:cNvPr id="6" name="TextBox 5"/>
          <p:cNvSpPr txBox="1"/>
          <p:nvPr/>
        </p:nvSpPr>
        <p:spPr>
          <a:xfrm>
            <a:off x="3626853" y="5249411"/>
            <a:ext cx="1588060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Lets add</a:t>
            </a:r>
            <a:r>
              <a:rPr kumimoji="0" lang="en-US" sz="54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some data into the table</a:t>
            </a:r>
            <a:endPar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p:txBody>
      </p:sp>
      <p:pic>
        <p:nvPicPr>
          <p:cNvPr id="7" name="Picture 6"/>
          <p:cNvPicPr>
            <a:picLocks noChangeAspect="1"/>
          </p:cNvPicPr>
          <p:nvPr/>
        </p:nvPicPr>
        <p:blipFill>
          <a:blip r:embed="rId3"/>
          <a:stretch>
            <a:fillRect/>
          </a:stretch>
        </p:blipFill>
        <p:spPr>
          <a:xfrm>
            <a:off x="4480555" y="3372801"/>
            <a:ext cx="14173201" cy="6726556"/>
          </a:xfrm>
          <a:prstGeom prst="rect">
            <a:avLst/>
          </a:prstGeom>
        </p:spPr>
      </p:pic>
      <p:sp>
        <p:nvSpPr>
          <p:cNvPr id="8" name="TextBox 7"/>
          <p:cNvSpPr txBox="1"/>
          <p:nvPr/>
        </p:nvSpPr>
        <p:spPr>
          <a:xfrm>
            <a:off x="3779253" y="5401811"/>
            <a:ext cx="1588060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rPr>
              <a:t>Is</a:t>
            </a:r>
            <a:r>
              <a:rPr kumimoji="0" lang="en-US" sz="54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 the table is in Fifth Normal Form?</a:t>
            </a:r>
            <a:endParaRPr kumimoji="0" lang="en-US" sz="5400" b="1" i="0" u="none" strike="noStrike" cap="none" spc="0" normalizeH="0" baseline="0" dirty="0">
              <a:ln>
                <a:noFill/>
              </a:ln>
              <a:solidFill>
                <a:srgbClr val="FF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20310353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830997"/>
          </a:xfrm>
          <a:prstGeom prst="rect">
            <a:avLst/>
          </a:prstGeom>
        </p:spPr>
        <p:txBody>
          <a:bodyPr wrap="square">
            <a:spAutoFit/>
          </a:bodyPr>
          <a:lstStyle/>
          <a:p>
            <a:pPr algn="l"/>
            <a:endParaRPr lang="en-US" sz="4800" b="0" dirty="0"/>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pic>
        <p:nvPicPr>
          <p:cNvPr id="5" name="Picture 4"/>
          <p:cNvPicPr>
            <a:picLocks noChangeAspect="1"/>
          </p:cNvPicPr>
          <p:nvPr/>
        </p:nvPicPr>
        <p:blipFill>
          <a:blip r:embed="rId3"/>
          <a:stretch>
            <a:fillRect/>
          </a:stretch>
        </p:blipFill>
        <p:spPr>
          <a:xfrm>
            <a:off x="3639598" y="2957303"/>
            <a:ext cx="14851117" cy="7504386"/>
          </a:xfrm>
          <a:prstGeom prst="rect">
            <a:avLst/>
          </a:prstGeom>
        </p:spPr>
      </p:pic>
      <p:sp>
        <p:nvSpPr>
          <p:cNvPr id="9" name="TextBox 8"/>
          <p:cNvSpPr txBox="1"/>
          <p:nvPr/>
        </p:nvSpPr>
        <p:spPr>
          <a:xfrm>
            <a:off x="1319832" y="1556919"/>
            <a:ext cx="2005820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Neue"/>
              </a:rPr>
              <a:t>Lets</a:t>
            </a:r>
            <a:r>
              <a:rPr kumimoji="0" lang="en-US" sz="5400" b="1" i="0" u="none" strike="noStrike" cap="none" spc="0" normalizeH="0" dirty="0">
                <a:ln>
                  <a:noFill/>
                </a:ln>
                <a:solidFill>
                  <a:schemeClr val="tx1"/>
                </a:solidFill>
                <a:effectLst/>
                <a:uFillTx/>
                <a:latin typeface="Arial" panose="020B0604020202020204" pitchFamily="34" charset="0"/>
                <a:cs typeface="Arial" panose="020B0604020202020204" pitchFamily="34" charset="0"/>
                <a:sym typeface="Helvetica Neue"/>
              </a:rPr>
              <a:t> create a ER diagram.</a:t>
            </a:r>
            <a:endParaRPr kumimoji="0" lang="en-US" sz="5400" b="1"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Neue"/>
            </a:endParaRPr>
          </a:p>
        </p:txBody>
      </p:sp>
      <p:sp>
        <p:nvSpPr>
          <p:cNvPr id="10" name="TextBox 9"/>
          <p:cNvSpPr txBox="1"/>
          <p:nvPr/>
        </p:nvSpPr>
        <p:spPr>
          <a:xfrm>
            <a:off x="1572079" y="10928484"/>
            <a:ext cx="18986154"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Helvetica Neue"/>
              </a:rPr>
              <a:t>Ternary relationship as it involves 3 entities.</a:t>
            </a:r>
          </a:p>
        </p:txBody>
      </p:sp>
    </p:spTree>
    <p:extLst>
      <p:ext uri="{BB962C8B-B14F-4D97-AF65-F5344CB8AC3E}">
        <p14:creationId xmlns:p14="http://schemas.microsoft.com/office/powerpoint/2010/main" val="37357267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23088" y="2957303"/>
            <a:ext cx="20200883" cy="830997"/>
          </a:xfrm>
          <a:prstGeom prst="rect">
            <a:avLst/>
          </a:prstGeom>
        </p:spPr>
        <p:txBody>
          <a:bodyPr wrap="square">
            <a:spAutoFit/>
          </a:bodyPr>
          <a:lstStyle/>
          <a:p>
            <a:pPr algn="l"/>
            <a:endParaRPr lang="en-US" sz="4800" b="0" dirty="0"/>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pic>
        <p:nvPicPr>
          <p:cNvPr id="2" name="Picture 1"/>
          <p:cNvPicPr>
            <a:picLocks noChangeAspect="1"/>
          </p:cNvPicPr>
          <p:nvPr/>
        </p:nvPicPr>
        <p:blipFill>
          <a:blip r:embed="rId3"/>
          <a:stretch>
            <a:fillRect/>
          </a:stretch>
        </p:blipFill>
        <p:spPr>
          <a:xfrm>
            <a:off x="3711137" y="2957303"/>
            <a:ext cx="14671456" cy="5808325"/>
          </a:xfrm>
          <a:prstGeom prst="rect">
            <a:avLst/>
          </a:prstGeom>
        </p:spPr>
      </p:pic>
    </p:spTree>
    <p:extLst>
      <p:ext uri="{BB962C8B-B14F-4D97-AF65-F5344CB8AC3E}">
        <p14:creationId xmlns:p14="http://schemas.microsoft.com/office/powerpoint/2010/main" val="188778296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pic>
        <p:nvPicPr>
          <p:cNvPr id="4" name="Picture 3"/>
          <p:cNvPicPr>
            <a:picLocks noChangeAspect="1"/>
          </p:cNvPicPr>
          <p:nvPr/>
        </p:nvPicPr>
        <p:blipFill>
          <a:blip r:embed="rId3"/>
          <a:stretch>
            <a:fillRect/>
          </a:stretch>
        </p:blipFill>
        <p:spPr>
          <a:xfrm>
            <a:off x="6148553" y="2949136"/>
            <a:ext cx="12360164" cy="4366063"/>
          </a:xfrm>
          <a:prstGeom prst="rect">
            <a:avLst/>
          </a:prstGeom>
        </p:spPr>
      </p:pic>
    </p:spTree>
    <p:extLst>
      <p:ext uri="{BB962C8B-B14F-4D97-AF65-F5344CB8AC3E}">
        <p14:creationId xmlns:p14="http://schemas.microsoft.com/office/powerpoint/2010/main" val="52621387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66592" y="3657601"/>
            <a:ext cx="13968249" cy="4918840"/>
          </a:xfrm>
          <a:prstGeom prst="rect">
            <a:avLst/>
          </a:prstGeom>
        </p:spPr>
      </p:pic>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30462114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92196" y="3113771"/>
            <a:ext cx="12112023" cy="5438940"/>
          </a:xfrm>
          <a:prstGeom prst="rect">
            <a:avLst/>
          </a:prstGeom>
        </p:spPr>
      </p:pic>
      <p:pic>
        <p:nvPicPr>
          <p:cNvPr id="4" name="Picture 3"/>
          <p:cNvPicPr>
            <a:picLocks noChangeAspect="1"/>
          </p:cNvPicPr>
          <p:nvPr/>
        </p:nvPicPr>
        <p:blipFill>
          <a:blip r:embed="rId3"/>
          <a:stretch>
            <a:fillRect/>
          </a:stretch>
        </p:blipFill>
        <p:spPr>
          <a:xfrm>
            <a:off x="5892196" y="3113771"/>
            <a:ext cx="12162085" cy="5438940"/>
          </a:xfrm>
          <a:prstGeom prst="rect">
            <a:avLst/>
          </a:prstGeom>
        </p:spPr>
      </p:pic>
      <p:sp>
        <p:nvSpPr>
          <p:cNvPr id="5"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1262635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0389" y="2474200"/>
            <a:ext cx="14872632" cy="6386021"/>
          </a:xfrm>
          <a:prstGeom prst="rect">
            <a:avLst/>
          </a:prstGeom>
        </p:spPr>
      </p:pic>
      <p:pic>
        <p:nvPicPr>
          <p:cNvPr id="4" name="Picture 3"/>
          <p:cNvPicPr>
            <a:picLocks noChangeAspect="1"/>
          </p:cNvPicPr>
          <p:nvPr/>
        </p:nvPicPr>
        <p:blipFill>
          <a:blip r:embed="rId3"/>
          <a:stretch>
            <a:fillRect/>
          </a:stretch>
        </p:blipFill>
        <p:spPr>
          <a:xfrm>
            <a:off x="4960389" y="2474199"/>
            <a:ext cx="14872632" cy="6386021"/>
          </a:xfrm>
          <a:prstGeom prst="rect">
            <a:avLst/>
          </a:prstGeom>
        </p:spPr>
      </p:pic>
      <p:sp>
        <p:nvSpPr>
          <p:cNvPr id="5"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3044753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6772" y="3944827"/>
            <a:ext cx="13534205" cy="7406344"/>
          </a:xfrm>
          <a:prstGeom prst="rect">
            <a:avLst/>
          </a:prstGeom>
        </p:spPr>
      </p:pic>
      <p:sp>
        <p:nvSpPr>
          <p:cNvPr id="3" name="TextBox 2"/>
          <p:cNvSpPr txBox="1"/>
          <p:nvPr/>
        </p:nvSpPr>
        <p:spPr>
          <a:xfrm>
            <a:off x="2494646" y="2557548"/>
            <a:ext cx="1661685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So , Our main table is divided into three sub tables.</a:t>
            </a:r>
          </a:p>
        </p:txBody>
      </p:sp>
      <p:sp>
        <p:nvSpPr>
          <p:cNvPr id="4"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122586713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4014" y="2068816"/>
            <a:ext cx="1481958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Helvetica Neue"/>
              </a:rPr>
              <a:t>Now coming back to our original Data,</a:t>
            </a:r>
            <a:endParaRPr kumimoji="0" lang="en-US" sz="40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pic>
        <p:nvPicPr>
          <p:cNvPr id="6" name="Picture 5"/>
          <p:cNvPicPr>
            <a:picLocks noChangeAspect="1"/>
          </p:cNvPicPr>
          <p:nvPr/>
        </p:nvPicPr>
        <p:blipFill>
          <a:blip r:embed="rId2"/>
          <a:stretch>
            <a:fillRect/>
          </a:stretch>
        </p:blipFill>
        <p:spPr>
          <a:xfrm>
            <a:off x="2017986" y="3310760"/>
            <a:ext cx="17815035" cy="8103474"/>
          </a:xfrm>
          <a:prstGeom prst="rect">
            <a:avLst/>
          </a:prstGeom>
        </p:spPr>
      </p:pic>
      <p:sp>
        <p:nvSpPr>
          <p:cNvPr id="7"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255049939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53732" y="2327710"/>
            <a:ext cx="15263977" cy="6910881"/>
          </a:xfrm>
          <a:prstGeom prst="rect">
            <a:avLst/>
          </a:prstGeom>
        </p:spPr>
      </p:pic>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
        <p:nvSpPr>
          <p:cNvPr id="4" name="Multiply 3"/>
          <p:cNvSpPr/>
          <p:nvPr/>
        </p:nvSpPr>
        <p:spPr>
          <a:xfrm>
            <a:off x="8224927" y="4914470"/>
            <a:ext cx="2377440" cy="1737360"/>
          </a:xfrm>
          <a:prstGeom prst="mathMultiply">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5" name="Picture 4"/>
          <p:cNvPicPr>
            <a:picLocks noChangeAspect="1"/>
          </p:cNvPicPr>
          <p:nvPr/>
        </p:nvPicPr>
        <p:blipFill>
          <a:blip r:embed="rId3"/>
          <a:stretch>
            <a:fillRect/>
          </a:stretch>
        </p:blipFill>
        <p:spPr>
          <a:xfrm>
            <a:off x="4253732" y="1944216"/>
            <a:ext cx="15263977" cy="8626248"/>
          </a:xfrm>
          <a:prstGeom prst="rect">
            <a:avLst/>
          </a:prstGeom>
        </p:spPr>
      </p:pic>
    </p:spTree>
    <p:extLst>
      <p:ext uri="{BB962C8B-B14F-4D97-AF65-F5344CB8AC3E}">
        <p14:creationId xmlns:p14="http://schemas.microsoft.com/office/powerpoint/2010/main" val="35802201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Title"/>
          <p:cNvSpPr txBox="1"/>
          <p:nvPr/>
        </p:nvSpPr>
        <p:spPr>
          <a:xfrm>
            <a:off x="1155496" y="2937193"/>
            <a:ext cx="151963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3400">
                <a:latin typeface="Calibri"/>
                <a:ea typeface="Calibri"/>
                <a:cs typeface="Calibri"/>
                <a:sym typeface="Calibri"/>
              </a:defRPr>
            </a:lvl1pPr>
          </a:lstStyle>
          <a:p>
            <a:pPr algn="l"/>
            <a:endParaRPr lang="en-IN" sz="6000">
              <a:latin typeface="+mn-lt"/>
            </a:endParaRPr>
          </a:p>
        </p:txBody>
      </p:sp>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Issues due to Data Redundancy</a:t>
            </a:r>
            <a:endParaRPr sz="4400" dirty="0">
              <a:latin typeface="Arial" pitchFamily="34" charset="0"/>
              <a:cs typeface="Arial" pitchFamily="34" charset="0"/>
            </a:endParaRPr>
          </a:p>
        </p:txBody>
      </p:sp>
      <p:sp>
        <p:nvSpPr>
          <p:cNvPr id="10" name="TextBox 9"/>
          <p:cNvSpPr txBox="1"/>
          <p:nvPr/>
        </p:nvSpPr>
        <p:spPr>
          <a:xfrm>
            <a:off x="1708292" y="2937193"/>
            <a:ext cx="21898468"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800" dirty="0">
                <a:latin typeface="Arial" panose="020B0604020202020204" pitchFamily="34" charset="0"/>
                <a:cs typeface="Arial" panose="020B0604020202020204" pitchFamily="34" charset="0"/>
              </a:rPr>
              <a:t>Unnecessary data repetition increases the size of the database.</a:t>
            </a:r>
          </a:p>
          <a:p>
            <a:pPr marL="0" marR="0" indent="0" algn="l" defTabSz="825500" rtl="0" fontAlgn="auto" latinLnBrk="0" hangingPunct="0">
              <a:lnSpc>
                <a:spcPct val="100000"/>
              </a:lnSpc>
              <a:spcBef>
                <a:spcPts val="0"/>
              </a:spcBef>
              <a:spcAft>
                <a:spcPts val="0"/>
              </a:spcAft>
              <a:buClrTx/>
              <a:buSzTx/>
              <a:buFontTx/>
              <a:buNone/>
              <a:tabLst/>
            </a:pPr>
            <a:endParaRPr lang="en-US" sz="4800" dirty="0">
              <a:latin typeface="Arial" panose="020B0604020202020204" pitchFamily="34" charset="0"/>
              <a:cs typeface="Arial" panose="020B0604020202020204" pitchFamily="34" charset="0"/>
            </a:endParaRPr>
          </a:p>
          <a:p>
            <a:pPr marL="0" marR="0" indent="0" algn="l"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And</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leads to more issues such as,</a:t>
            </a:r>
          </a:p>
          <a:p>
            <a:pPr marL="0" marR="0" indent="0" algn="l" defTabSz="825500" rtl="0" fontAlgn="auto" latinLnBrk="0" hangingPunct="0">
              <a:lnSpc>
                <a:spcPct val="100000"/>
              </a:lnSpc>
              <a:spcBef>
                <a:spcPts val="0"/>
              </a:spcBef>
              <a:spcAft>
                <a:spcPts val="0"/>
              </a:spcAft>
              <a:buClrTx/>
              <a:buSzTx/>
              <a:buFontTx/>
              <a:buNone/>
              <a:tabLst/>
            </a:pPr>
            <a:r>
              <a:rPr lang="en-US" sz="4800" baseline="0" dirty="0">
                <a:latin typeface="Arial" panose="020B0604020202020204" pitchFamily="34" charset="0"/>
                <a:cs typeface="Arial" panose="020B0604020202020204" pitchFamily="34" charset="0"/>
              </a:rPr>
              <a:t>1.Insertion</a:t>
            </a:r>
            <a:r>
              <a:rPr lang="en-US" sz="4800" dirty="0">
                <a:latin typeface="Arial" panose="020B0604020202020204" pitchFamily="34" charset="0"/>
                <a:cs typeface="Arial" panose="020B0604020202020204" pitchFamily="34" charset="0"/>
              </a:rPr>
              <a:t> Anomaly</a:t>
            </a:r>
          </a:p>
          <a:p>
            <a:pPr marL="0" marR="0" indent="0" algn="l"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2.Deletion</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Anomaly</a:t>
            </a:r>
          </a:p>
          <a:p>
            <a:pPr marL="0" marR="0" indent="0" algn="l" defTabSz="825500" rtl="0" fontAlgn="auto" latinLnBrk="0" hangingPunct="0">
              <a:lnSpc>
                <a:spcPct val="100000"/>
              </a:lnSpc>
              <a:spcBef>
                <a:spcPts val="0"/>
              </a:spcBef>
              <a:spcAft>
                <a:spcPts val="0"/>
              </a:spcAft>
              <a:buClrTx/>
              <a:buSzTx/>
              <a:buFontTx/>
              <a:buNone/>
              <a:tabLst/>
            </a:pPr>
            <a:r>
              <a:rPr lang="en-US" sz="4800" baseline="0" dirty="0">
                <a:latin typeface="Arial" panose="020B0604020202020204" pitchFamily="34" charset="0"/>
                <a:cs typeface="Arial" panose="020B0604020202020204" pitchFamily="34" charset="0"/>
              </a:rPr>
              <a:t>3.Updation</a:t>
            </a:r>
            <a:r>
              <a:rPr lang="en-US" sz="4800" dirty="0">
                <a:latin typeface="Arial" panose="020B0604020202020204" pitchFamily="34" charset="0"/>
                <a:cs typeface="Arial" panose="020B0604020202020204" pitchFamily="34" charset="0"/>
              </a:rPr>
              <a:t> Anomaly.</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Tree>
    <p:extLst>
      <p:ext uri="{BB962C8B-B14F-4D97-AF65-F5344CB8AC3E}">
        <p14:creationId xmlns:p14="http://schemas.microsoft.com/office/powerpoint/2010/main" val="191024046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4866" y="2897958"/>
            <a:ext cx="11950263" cy="6876722"/>
          </a:xfrm>
          <a:prstGeom prst="rect">
            <a:avLst/>
          </a:prstGeom>
        </p:spPr>
      </p:pic>
      <p:pic>
        <p:nvPicPr>
          <p:cNvPr id="5" name="Picture 4"/>
          <p:cNvPicPr>
            <a:picLocks noChangeAspect="1"/>
          </p:cNvPicPr>
          <p:nvPr/>
        </p:nvPicPr>
        <p:blipFill>
          <a:blip r:embed="rId3"/>
          <a:stretch>
            <a:fillRect/>
          </a:stretch>
        </p:blipFill>
        <p:spPr>
          <a:xfrm>
            <a:off x="574866" y="2834837"/>
            <a:ext cx="11950263" cy="7759591"/>
          </a:xfrm>
          <a:prstGeom prst="rect">
            <a:avLst/>
          </a:prstGeom>
        </p:spPr>
      </p:pic>
      <p:sp>
        <p:nvSpPr>
          <p:cNvPr id="7" name="TextBox 6"/>
          <p:cNvSpPr txBox="1"/>
          <p:nvPr/>
        </p:nvSpPr>
        <p:spPr>
          <a:xfrm>
            <a:off x="1639614" y="10927154"/>
            <a:ext cx="20794799"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Ford might be getting </a:t>
            </a:r>
            <a:r>
              <a:rPr lang="en-US" dirty="0"/>
              <a:t>the product 72X from some other supplier.</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pic>
        <p:nvPicPr>
          <p:cNvPr id="9" name="Picture 8"/>
          <p:cNvPicPr>
            <a:picLocks noChangeAspect="1"/>
          </p:cNvPicPr>
          <p:nvPr/>
        </p:nvPicPr>
        <p:blipFill>
          <a:blip r:embed="rId4"/>
          <a:stretch>
            <a:fillRect/>
          </a:stretch>
        </p:blipFill>
        <p:spPr>
          <a:xfrm>
            <a:off x="13353310" y="3039654"/>
            <a:ext cx="11307625" cy="7349956"/>
          </a:xfrm>
          <a:prstGeom prst="rect">
            <a:avLst/>
          </a:prstGeom>
        </p:spPr>
      </p:pic>
    </p:spTree>
    <p:extLst>
      <p:ext uri="{BB962C8B-B14F-4D97-AF65-F5344CB8AC3E}">
        <p14:creationId xmlns:p14="http://schemas.microsoft.com/office/powerpoint/2010/main" val="2936365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46786" y="2729405"/>
            <a:ext cx="14315089" cy="8085740"/>
          </a:xfrm>
          <a:prstGeom prst="rect">
            <a:avLst/>
          </a:prstGeom>
        </p:spPr>
      </p:pic>
      <p:sp>
        <p:nvSpPr>
          <p:cNvPr id="4" name="Multiply 3"/>
          <p:cNvSpPr/>
          <p:nvPr/>
        </p:nvSpPr>
        <p:spPr>
          <a:xfrm>
            <a:off x="6152335" y="4852035"/>
            <a:ext cx="2011680" cy="1920240"/>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p:cNvSpPr txBox="1"/>
          <p:nvPr/>
        </p:nvSpPr>
        <p:spPr>
          <a:xfrm>
            <a:off x="1450427" y="5391527"/>
            <a:ext cx="2079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B050"/>
                </a:solidFill>
                <a:effectLst/>
                <a:uFillTx/>
                <a:latin typeface="Arial" panose="020B0604020202020204" pitchFamily="34" charset="0"/>
                <a:cs typeface="Arial" panose="020B0604020202020204" pitchFamily="34" charset="0"/>
                <a:sym typeface="Helvetica Neue"/>
              </a:rPr>
              <a:t>But as per the original table ACME sells 72X to Ford.</a:t>
            </a:r>
          </a:p>
        </p:txBody>
      </p:sp>
      <p:pic>
        <p:nvPicPr>
          <p:cNvPr id="6" name="Picture 5"/>
          <p:cNvPicPr>
            <a:picLocks noChangeAspect="1"/>
          </p:cNvPicPr>
          <p:nvPr/>
        </p:nvPicPr>
        <p:blipFill>
          <a:blip r:embed="rId3"/>
          <a:stretch>
            <a:fillRect/>
          </a:stretch>
        </p:blipFill>
        <p:spPr>
          <a:xfrm>
            <a:off x="3846786" y="2729405"/>
            <a:ext cx="14315089" cy="8085740"/>
          </a:xfrm>
          <a:prstGeom prst="rect">
            <a:avLst/>
          </a:prstGeom>
        </p:spPr>
      </p:pic>
      <p:sp>
        <p:nvSpPr>
          <p:cNvPr id="7"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1729607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7502" y="2522483"/>
            <a:ext cx="14535807" cy="6589986"/>
          </a:xfrm>
          <a:prstGeom prst="rect">
            <a:avLst/>
          </a:prstGeom>
        </p:spPr>
      </p:pic>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413184207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739" y="3554521"/>
            <a:ext cx="19282804" cy="60119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lang="en-US" sz="4800" b="0" dirty="0">
              <a:latin typeface="Arial" panose="020B0604020202020204" pitchFamily="34" charset="0"/>
              <a:cs typeface="Arial" panose="020B0604020202020204" pitchFamily="34" charset="0"/>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r>
              <a:rPr kumimoji="0" lang="en-US" sz="4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But if breaking down the table </a:t>
            </a:r>
            <a:r>
              <a:rPr kumimoji="0" lang="en-US" sz="48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doesn’t lead to information loss</a:t>
            </a:r>
            <a:r>
              <a:rPr kumimoji="0" lang="en-US" sz="4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 then </a:t>
            </a:r>
            <a:r>
              <a:rPr kumimoji="0" lang="en-US" sz="48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decompose the table.</a:t>
            </a: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indent="-685800" algn="l">
              <a:buFont typeface="Wingdings" panose="05000000000000000000" pitchFamily="2" charset="2"/>
              <a:buChar char="Ø"/>
            </a:pPr>
            <a:r>
              <a:rPr lang="en-US" sz="4800" b="0" dirty="0"/>
              <a:t>when we combine the decomposed tables, the resultant table may not be equivalent to the original table, in that case the original table is said to be in 5NF provided it is already in 4NF.</a:t>
            </a:r>
            <a:endParaRPr kumimoji="0" lang="en-US" sz="480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a:p>
            <a:pPr marL="685800" marR="0" indent="-685800" algn="l" defTabSz="825500" rtl="0" fontAlgn="auto" latinLnBrk="0" hangingPunct="0">
              <a:lnSpc>
                <a:spcPct val="100000"/>
              </a:lnSpc>
              <a:spcBef>
                <a:spcPts val="0"/>
              </a:spcBef>
              <a:spcAft>
                <a:spcPts val="0"/>
              </a:spcAft>
              <a:buClrTx/>
              <a:buSzTx/>
              <a:buFont typeface="Wingdings" panose="05000000000000000000" pitchFamily="2" charset="2"/>
              <a:buChar char="Ø"/>
              <a:tabLst/>
            </a:pPr>
            <a:endParaRPr kumimoji="0" lang="en-US" sz="4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Fifth Normal Form</a:t>
            </a:r>
            <a:endParaRPr sz="4400" dirty="0">
              <a:latin typeface="Arial" pitchFamily="34" charset="0"/>
              <a:cs typeface="Arial" pitchFamily="34" charset="0"/>
            </a:endParaRPr>
          </a:p>
        </p:txBody>
      </p:sp>
    </p:spTree>
    <p:extLst>
      <p:ext uri="{BB962C8B-B14F-4D97-AF65-F5344CB8AC3E}">
        <p14:creationId xmlns:p14="http://schemas.microsoft.com/office/powerpoint/2010/main" val="242712303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393" y="1559453"/>
            <a:ext cx="19202400" cy="12413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3200" b="0" dirty="0">
                <a:latin typeface="Arial" panose="020B0604020202020204" pitchFamily="34" charset="0"/>
                <a:cs typeface="Arial" panose="020B0604020202020204" pitchFamily="34" charset="0"/>
              </a:rPr>
              <a:t>1. A functional dependency is a relationship between or among</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A. Entities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B. Rows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 </a:t>
            </a:r>
            <a:r>
              <a:rPr lang="en-US" sz="3200" dirty="0">
                <a:latin typeface="Arial" panose="020B0604020202020204" pitchFamily="34" charset="0"/>
                <a:cs typeface="Arial" panose="020B0604020202020204" pitchFamily="34" charset="0"/>
              </a:rPr>
              <a:t>Attributes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D. Tables</a:t>
            </a:r>
          </a:p>
          <a:p>
            <a:pPr algn="l"/>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2. Which functional dependency types is/are not present in the following dependencies?</a:t>
            </a:r>
            <a:br>
              <a:rPr lang="en-US" sz="3200" b="0" dirty="0">
                <a:latin typeface="Arial" panose="020B0604020202020204" pitchFamily="34" charset="0"/>
                <a:cs typeface="Arial" panose="020B0604020202020204" pitchFamily="34" charset="0"/>
              </a:rPr>
            </a:br>
            <a:r>
              <a:rPr lang="en-US" sz="3200" b="0" dirty="0" err="1">
                <a:latin typeface="Arial" panose="020B0604020202020204" pitchFamily="34" charset="0"/>
                <a:cs typeface="Arial" panose="020B0604020202020204" pitchFamily="34" charset="0"/>
              </a:rPr>
              <a:t>Empno</a:t>
            </a:r>
            <a:r>
              <a:rPr lang="en-US" sz="3200" b="0" dirty="0">
                <a:latin typeface="Arial" panose="020B0604020202020204" pitchFamily="34" charset="0"/>
                <a:cs typeface="Arial" panose="020B0604020202020204" pitchFamily="34" charset="0"/>
              </a:rPr>
              <a:t> -&gt; </a:t>
            </a:r>
            <a:r>
              <a:rPr lang="en-US" sz="3200" b="0" dirty="0" err="1">
                <a:latin typeface="Arial" panose="020B0604020202020204" pitchFamily="34" charset="0"/>
                <a:cs typeface="Arial" panose="020B0604020202020204" pitchFamily="34" charset="0"/>
              </a:rPr>
              <a:t>EName</a:t>
            </a:r>
            <a:r>
              <a:rPr lang="en-US" sz="3200" b="0" dirty="0">
                <a:latin typeface="Arial" panose="020B0604020202020204" pitchFamily="34" charset="0"/>
                <a:cs typeface="Arial" panose="020B0604020202020204" pitchFamily="34" charset="0"/>
              </a:rPr>
              <a:t>, Salary, </a:t>
            </a:r>
            <a:r>
              <a:rPr lang="en-US" sz="3200" b="0" dirty="0" err="1">
                <a:latin typeface="Arial" panose="020B0604020202020204" pitchFamily="34" charset="0"/>
                <a:cs typeface="Arial" panose="020B0604020202020204" pitchFamily="34" charset="0"/>
              </a:rPr>
              <a:t>Deptno</a:t>
            </a:r>
            <a:r>
              <a:rPr lang="en-US" sz="3200" b="0" dirty="0">
                <a:latin typeface="Arial" panose="020B0604020202020204" pitchFamily="34" charset="0"/>
                <a:cs typeface="Arial" panose="020B0604020202020204" pitchFamily="34" charset="0"/>
              </a:rPr>
              <a:t>, </a:t>
            </a:r>
            <a:r>
              <a:rPr lang="en-US" sz="3200" b="0" dirty="0" err="1">
                <a:latin typeface="Arial" panose="020B0604020202020204" pitchFamily="34" charset="0"/>
                <a:cs typeface="Arial" panose="020B0604020202020204" pitchFamily="34" charset="0"/>
              </a:rPr>
              <a:t>DName</a:t>
            </a:r>
            <a:br>
              <a:rPr lang="en-US" sz="3200" b="0" dirty="0">
                <a:latin typeface="Arial" panose="020B0604020202020204" pitchFamily="34" charset="0"/>
                <a:cs typeface="Arial" panose="020B0604020202020204" pitchFamily="34" charset="0"/>
              </a:rPr>
            </a:br>
            <a:r>
              <a:rPr lang="en-US" sz="3200" b="0" dirty="0" err="1">
                <a:latin typeface="Arial" panose="020B0604020202020204" pitchFamily="34" charset="0"/>
                <a:cs typeface="Arial" panose="020B0604020202020204" pitchFamily="34" charset="0"/>
              </a:rPr>
              <a:t>DeptNo</a:t>
            </a:r>
            <a:r>
              <a:rPr lang="en-US" sz="3200" b="0" dirty="0">
                <a:latin typeface="Arial" panose="020B0604020202020204" pitchFamily="34" charset="0"/>
                <a:cs typeface="Arial" panose="020B0604020202020204" pitchFamily="34" charset="0"/>
              </a:rPr>
              <a:t> -&gt; </a:t>
            </a:r>
            <a:r>
              <a:rPr lang="en-US" sz="3200" b="0" dirty="0" err="1">
                <a:latin typeface="Arial" panose="020B0604020202020204" pitchFamily="34" charset="0"/>
                <a:cs typeface="Arial" panose="020B0604020202020204" pitchFamily="34" charset="0"/>
              </a:rPr>
              <a:t>DName</a:t>
            </a:r>
            <a:br>
              <a:rPr lang="en-US" sz="3200" b="0" dirty="0">
                <a:latin typeface="Arial" panose="020B0604020202020204" pitchFamily="34" charset="0"/>
                <a:cs typeface="Arial" panose="020B0604020202020204" pitchFamily="34" charset="0"/>
              </a:rPr>
            </a:br>
            <a:r>
              <a:rPr lang="en-US" sz="3200" b="0" dirty="0" err="1">
                <a:latin typeface="Arial" panose="020B0604020202020204" pitchFamily="34" charset="0"/>
                <a:cs typeface="Arial" panose="020B0604020202020204" pitchFamily="34" charset="0"/>
              </a:rPr>
              <a:t>EmpNo</a:t>
            </a:r>
            <a:r>
              <a:rPr lang="en-US" sz="3200" b="0" dirty="0">
                <a:latin typeface="Arial" panose="020B0604020202020204" pitchFamily="34" charset="0"/>
                <a:cs typeface="Arial" panose="020B0604020202020204" pitchFamily="34" charset="0"/>
              </a:rPr>
              <a:t> -&gt; </a:t>
            </a:r>
            <a:r>
              <a:rPr lang="en-US" sz="3200" b="0" dirty="0" err="1">
                <a:latin typeface="Arial" panose="020B0604020202020204" pitchFamily="34" charset="0"/>
                <a:cs typeface="Arial" panose="020B0604020202020204" pitchFamily="34" charset="0"/>
              </a:rPr>
              <a:t>DName</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A. Full functional dependency</a:t>
            </a:r>
            <a:br>
              <a:rPr lang="en-US" sz="3200" b="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B. Partial functional dependency</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 Transitive functional dependency</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D. Both B and C</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3. The database design prevents some data from being stored due to _______.</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A. Deletion anomalies</a:t>
            </a:r>
            <a:br>
              <a:rPr lang="en-US" sz="3200" b="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B. Insertion anomalies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 Update anomalies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D. Selection anomalies</a:t>
            </a:r>
          </a:p>
          <a:p>
            <a:pPr algn="l"/>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p:txBody>
      </p:sp>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Quiz</a:t>
            </a:r>
            <a:endParaRPr sz="4400" dirty="0">
              <a:latin typeface="Arial" pitchFamily="34" charset="0"/>
              <a:cs typeface="Arial" pitchFamily="34" charset="0"/>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3393" y="2544339"/>
            <a:ext cx="19202400" cy="10443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3200" b="0" dirty="0"/>
              <a:t>4. If one attribute is determinant of second, which in turn is determinant of third, then the relation cannot be:</a:t>
            </a:r>
            <a:br>
              <a:rPr lang="en-US" sz="3200" b="0" dirty="0"/>
            </a:br>
            <a:endParaRPr lang="en-US" sz="3200" b="0" dirty="0"/>
          </a:p>
          <a:p>
            <a:pPr algn="l"/>
            <a:r>
              <a:rPr lang="en-US" sz="3200" b="0" dirty="0"/>
              <a:t>A. Well-structured</a:t>
            </a:r>
            <a:br>
              <a:rPr lang="en-US" sz="3200" b="0" dirty="0"/>
            </a:br>
            <a:r>
              <a:rPr lang="en-US" sz="3200" b="0" dirty="0"/>
              <a:t>B. 1NF</a:t>
            </a:r>
            <a:br>
              <a:rPr lang="en-US" sz="3200" b="0" dirty="0"/>
            </a:br>
            <a:r>
              <a:rPr lang="en-US" sz="3200" b="0" dirty="0"/>
              <a:t>C. 2NF</a:t>
            </a:r>
            <a:br>
              <a:rPr lang="en-US" sz="3200" dirty="0"/>
            </a:br>
            <a:r>
              <a:rPr lang="en-US" sz="3200" dirty="0"/>
              <a:t>D. 3NF</a:t>
            </a:r>
          </a:p>
          <a:p>
            <a:pPr algn="l"/>
            <a:r>
              <a:rPr lang="en-US" sz="3200" b="0" dirty="0"/>
              <a:t>5. Which of the following statement(s) is/are FALSE about OLAP?</a:t>
            </a:r>
            <a:br>
              <a:rPr lang="en-US" sz="3200" b="0" dirty="0"/>
            </a:br>
            <a:endParaRPr lang="en-US" sz="3200" b="0" dirty="0"/>
          </a:p>
          <a:p>
            <a:pPr algn="l"/>
            <a:r>
              <a:rPr lang="en-US" sz="3200" b="0" dirty="0"/>
              <a:t>A. OLAP involves long running slow transactions that read lot of data</a:t>
            </a:r>
            <a:br>
              <a:rPr lang="en-US" sz="3200" b="0" dirty="0"/>
            </a:br>
            <a:r>
              <a:rPr lang="en-US" sz="3200" b="0" dirty="0"/>
              <a:t>B. </a:t>
            </a:r>
            <a:r>
              <a:rPr lang="en-US" sz="3200" dirty="0"/>
              <a:t>OLAP involves frequent insert, update and delete operations</a:t>
            </a:r>
            <a:br>
              <a:rPr lang="en-US" sz="3200" b="0" dirty="0"/>
            </a:br>
            <a:r>
              <a:rPr lang="en-US" sz="3200" b="0" dirty="0"/>
              <a:t>C. OLAP requires data to be in De-Normalized form for optimal processing</a:t>
            </a:r>
            <a:br>
              <a:rPr lang="en-US" sz="3200" b="0" dirty="0"/>
            </a:br>
            <a:r>
              <a:rPr lang="en-US" sz="3200" b="0" dirty="0"/>
              <a:t>D. Both B and C</a:t>
            </a:r>
          </a:p>
          <a:p>
            <a:pPr algn="l"/>
            <a:endParaRPr lang="en-US" sz="3200" b="0" dirty="0"/>
          </a:p>
          <a:p>
            <a:pPr algn="l"/>
            <a:r>
              <a:rPr lang="en-US" sz="3200" b="0" dirty="0"/>
              <a:t>6. 5NF is designed to cope with :</a:t>
            </a:r>
            <a:br>
              <a:rPr lang="en-US" sz="3200" b="0" dirty="0"/>
            </a:br>
            <a:endParaRPr lang="en-US" sz="3200" b="0" dirty="0"/>
          </a:p>
          <a:p>
            <a:pPr algn="l"/>
            <a:r>
              <a:rPr lang="en-US" sz="3200" b="0" dirty="0"/>
              <a:t>A. Transitive dependency</a:t>
            </a:r>
            <a:br>
              <a:rPr lang="en-US" sz="3200" b="0" dirty="0"/>
            </a:br>
            <a:r>
              <a:rPr lang="en-US" sz="3200" b="0" dirty="0"/>
              <a:t>B. </a:t>
            </a:r>
            <a:r>
              <a:rPr lang="en-US" sz="3200" dirty="0"/>
              <a:t>Join dependency</a:t>
            </a:r>
            <a:br>
              <a:rPr lang="en-US" sz="3200" b="0" dirty="0"/>
            </a:br>
            <a:r>
              <a:rPr lang="en-US" sz="3200" b="0" dirty="0"/>
              <a:t>C. Multi valued dependency</a:t>
            </a:r>
            <a:br>
              <a:rPr lang="en-US" sz="3200" b="0" dirty="0"/>
            </a:br>
            <a:r>
              <a:rPr lang="en-US" sz="3200" b="0" dirty="0"/>
              <a:t>D. None of these</a:t>
            </a:r>
          </a:p>
          <a:p>
            <a:pPr algn="l"/>
            <a:endParaRPr lang="en-US" sz="3200" b="0" dirty="0">
              <a:latin typeface="Arial" panose="020B0604020202020204" pitchFamily="34" charset="0"/>
              <a:cs typeface="Arial" panose="020B0604020202020204" pitchFamily="34" charset="0"/>
            </a:endParaRPr>
          </a:p>
        </p:txBody>
      </p:sp>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Quiz</a:t>
            </a:r>
            <a:endParaRPr sz="4400" dirty="0">
              <a:latin typeface="Arial" pitchFamily="34" charset="0"/>
              <a:cs typeface="Arial" pitchFamily="34" charset="0"/>
            </a:endParaRPr>
          </a:p>
        </p:txBody>
      </p:sp>
    </p:spTree>
    <p:extLst>
      <p:ext uri="{BB962C8B-B14F-4D97-AF65-F5344CB8AC3E}">
        <p14:creationId xmlns:p14="http://schemas.microsoft.com/office/powerpoint/2010/main" val="427731447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8704" y="1249971"/>
            <a:ext cx="19202400" cy="10443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3200" b="0" dirty="0">
                <a:latin typeface="Arial" panose="020B0604020202020204" pitchFamily="34" charset="0"/>
                <a:cs typeface="Arial" panose="020B0604020202020204" pitchFamily="34" charset="0"/>
              </a:rPr>
              <a:t>7. Consider the schema R(S,T,U,V) and the dependencies S→T, T→U, U→V, V→S. Let R= {R1,R2} such that R1∩R2=Φ. Then the decomposition is :</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A. not in 2NF</a:t>
            </a:r>
            <a:br>
              <a:rPr lang="en-US" sz="3200" b="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B. in 2NF but not in 3NF</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 in 3NF but not in 2NF</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D. in both 2NF and 3NF</a:t>
            </a:r>
          </a:p>
          <a:p>
            <a:pPr algn="l"/>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8. Third normal form is inadequate in situations where the relation :</a:t>
            </a:r>
            <a:br>
              <a:rPr lang="en-US" sz="3200" b="0" dirty="0">
                <a:latin typeface="Arial" panose="020B0604020202020204" pitchFamily="34" charset="0"/>
                <a:cs typeface="Arial" panose="020B0604020202020204" pitchFamily="34" charset="0"/>
              </a:rPr>
            </a:br>
            <a:endParaRPr lang="en-US" sz="3200" b="0" dirty="0">
              <a:latin typeface="Arial" panose="020B0604020202020204" pitchFamily="34" charset="0"/>
              <a:cs typeface="Arial" panose="020B0604020202020204" pitchFamily="34" charset="0"/>
            </a:endParaRPr>
          </a:p>
          <a:p>
            <a:pPr algn="l"/>
            <a:r>
              <a:rPr lang="en-US" sz="3200" b="0" dirty="0">
                <a:latin typeface="Arial" panose="020B0604020202020204" pitchFamily="34" charset="0"/>
                <a:cs typeface="Arial" panose="020B0604020202020204" pitchFamily="34" charset="0"/>
              </a:rPr>
              <a:t>A. has multiple candidate keys</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B. has candidate keys that are composite</a:t>
            </a:r>
            <a:br>
              <a:rPr lang="en-US" sz="3200" b="0" dirty="0">
                <a:latin typeface="Arial" panose="020B0604020202020204" pitchFamily="34" charset="0"/>
                <a:cs typeface="Arial" panose="020B0604020202020204" pitchFamily="34" charset="0"/>
              </a:rPr>
            </a:br>
            <a:r>
              <a:rPr lang="en-US" sz="3200" b="0" dirty="0">
                <a:latin typeface="Arial" panose="020B0604020202020204" pitchFamily="34" charset="0"/>
                <a:cs typeface="Arial" panose="020B0604020202020204" pitchFamily="34" charset="0"/>
              </a:rPr>
              <a:t>C. has overlapped candidate keys</a:t>
            </a:r>
            <a:br>
              <a:rPr lang="en-US" sz="3200" b="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D. none of the above</a:t>
            </a:r>
          </a:p>
          <a:p>
            <a:pPr algn="l"/>
            <a:r>
              <a:rPr lang="en-US" sz="3200" b="0" dirty="0">
                <a:latin typeface="Arial" panose="020B0604020202020204" pitchFamily="34" charset="0"/>
                <a:cs typeface="Arial" panose="020B0604020202020204" pitchFamily="34" charset="0"/>
              </a:rPr>
              <a:t>9.</a:t>
            </a:r>
            <a:r>
              <a:rPr lang="en-US" sz="3200" b="0" dirty="0"/>
              <a:t> Tables cannot have __________ on a Primary Key</a:t>
            </a:r>
          </a:p>
          <a:p>
            <a:pPr algn="l"/>
            <a:r>
              <a:rPr lang="en-US" sz="3200" b="0" dirty="0"/>
              <a:t>A.2NF</a:t>
            </a:r>
            <a:br>
              <a:rPr lang="en-US" sz="3200" b="0" dirty="0"/>
            </a:br>
            <a:r>
              <a:rPr lang="en-US" sz="3200" b="0" dirty="0" err="1"/>
              <a:t>B.transitive</a:t>
            </a:r>
            <a:r>
              <a:rPr lang="en-US" sz="3200" b="0" dirty="0"/>
              <a:t> dependencies</a:t>
            </a:r>
            <a:br>
              <a:rPr lang="en-US" sz="3200" b="0" dirty="0"/>
            </a:br>
            <a:r>
              <a:rPr lang="en-US" sz="3200" b="0" dirty="0" err="1"/>
              <a:t>C.join</a:t>
            </a:r>
            <a:r>
              <a:rPr lang="en-US" sz="3200" b="0" dirty="0"/>
              <a:t> dependencies</a:t>
            </a:r>
            <a:br>
              <a:rPr lang="en-US" sz="3200" b="0" dirty="0"/>
            </a:br>
            <a:r>
              <a:rPr lang="en-US" sz="3200" dirty="0" err="1"/>
              <a:t>D.multi</a:t>
            </a:r>
            <a:r>
              <a:rPr lang="en-US" sz="3200" dirty="0"/>
              <a:t>-valued dependencies</a:t>
            </a:r>
            <a:br>
              <a:rPr lang="en-US" sz="3200" b="0" dirty="0"/>
            </a:br>
            <a:r>
              <a:rPr lang="en-US" sz="3200" b="0" dirty="0" err="1"/>
              <a:t>E.none</a:t>
            </a:r>
            <a:r>
              <a:rPr lang="en-US" sz="3200" b="0" dirty="0"/>
              <a:t> of these</a:t>
            </a:r>
          </a:p>
          <a:p>
            <a:pPr algn="l"/>
            <a:endParaRPr lang="en-US" sz="3200" b="0" dirty="0">
              <a:latin typeface="Arial" panose="020B0604020202020204" pitchFamily="34" charset="0"/>
              <a:cs typeface="Arial" panose="020B0604020202020204" pitchFamily="34" charset="0"/>
            </a:endParaRPr>
          </a:p>
        </p:txBody>
      </p:sp>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Quiz</a:t>
            </a:r>
            <a:endParaRPr sz="4400" dirty="0">
              <a:latin typeface="Arial" pitchFamily="34" charset="0"/>
              <a:cs typeface="Arial" pitchFamily="34" charset="0"/>
            </a:endParaRPr>
          </a:p>
        </p:txBody>
      </p:sp>
    </p:spTree>
    <p:extLst>
      <p:ext uri="{BB962C8B-B14F-4D97-AF65-F5344CB8AC3E}">
        <p14:creationId xmlns:p14="http://schemas.microsoft.com/office/powerpoint/2010/main" val="41420880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1049" y="2174586"/>
            <a:ext cx="1920240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3200" b="0" dirty="0">
                <a:latin typeface="Arial" panose="020B0604020202020204" pitchFamily="34" charset="0"/>
                <a:cs typeface="Arial" panose="020B0604020202020204" pitchFamily="34" charset="0"/>
              </a:rPr>
              <a:t>10.</a:t>
            </a:r>
            <a:r>
              <a:rPr lang="en-US" sz="3200" b="0" dirty="0"/>
              <a:t> if the candidate key is determined then the table is in which foam.</a:t>
            </a:r>
          </a:p>
          <a:p>
            <a:pPr algn="l"/>
            <a:r>
              <a:rPr lang="en-US" sz="3200" b="0" dirty="0"/>
              <a:t>A.2NF</a:t>
            </a:r>
            <a:br>
              <a:rPr lang="en-US" sz="3200" b="0" dirty="0"/>
            </a:br>
            <a:r>
              <a:rPr lang="en-US" sz="3200" b="0" dirty="0"/>
              <a:t>B.3NF</a:t>
            </a:r>
            <a:br>
              <a:rPr lang="en-US" sz="3200" b="0" dirty="0"/>
            </a:br>
            <a:r>
              <a:rPr lang="en-US" sz="3200" dirty="0"/>
              <a:t>C.BCNF</a:t>
            </a:r>
            <a:br>
              <a:rPr lang="en-US" sz="3200" b="0" dirty="0"/>
            </a:br>
            <a:r>
              <a:rPr lang="en-US" sz="3200" b="0" dirty="0"/>
              <a:t>D.4NF</a:t>
            </a:r>
            <a:br>
              <a:rPr lang="en-US" sz="3200" b="0" dirty="0"/>
            </a:br>
            <a:r>
              <a:rPr lang="en-US" sz="3200" b="0" dirty="0" err="1"/>
              <a:t>E.none</a:t>
            </a:r>
            <a:r>
              <a:rPr lang="en-US" sz="3200" b="0" dirty="0"/>
              <a:t> of these</a:t>
            </a:r>
          </a:p>
          <a:p>
            <a:pPr algn="l"/>
            <a:endParaRPr lang="en-US" sz="3200" b="0" dirty="0">
              <a:latin typeface="Arial" panose="020B0604020202020204" pitchFamily="34" charset="0"/>
              <a:cs typeface="Arial" panose="020B0604020202020204" pitchFamily="34" charset="0"/>
            </a:endParaRPr>
          </a:p>
        </p:txBody>
      </p:sp>
      <p:sp>
        <p:nvSpPr>
          <p:cNvPr id="3" name="Slide Title"/>
          <p:cNvSpPr txBox="1"/>
          <p:nvPr/>
        </p:nvSpPr>
        <p:spPr>
          <a:xfrm>
            <a:off x="8794884" y="716491"/>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Quiz</a:t>
            </a:r>
            <a:endParaRPr sz="4400" dirty="0">
              <a:latin typeface="Arial" pitchFamily="34" charset="0"/>
              <a:cs typeface="Arial" pitchFamily="34" charset="0"/>
            </a:endParaRPr>
          </a:p>
        </p:txBody>
      </p:sp>
    </p:spTree>
    <p:extLst>
      <p:ext uri="{BB962C8B-B14F-4D97-AF65-F5344CB8AC3E}">
        <p14:creationId xmlns:p14="http://schemas.microsoft.com/office/powerpoint/2010/main" val="11736769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Insertion Anomaly</a:t>
            </a:r>
            <a:endParaRPr sz="4400" dirty="0">
              <a:latin typeface="Arial" pitchFamily="34" charset="0"/>
              <a:cs typeface="Arial" pitchFamily="34" charset="0"/>
            </a:endParaRPr>
          </a:p>
        </p:txBody>
      </p:sp>
      <p:sp>
        <p:nvSpPr>
          <p:cNvPr id="8" name="TextBox 7"/>
          <p:cNvSpPr txBox="1"/>
          <p:nvPr/>
        </p:nvSpPr>
        <p:spPr>
          <a:xfrm>
            <a:off x="6858000" y="3637229"/>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2060"/>
                </a:solidFill>
                <a:effectLst/>
                <a:uFillTx/>
                <a:latin typeface="Arial" panose="020B0604020202020204" pitchFamily="34" charset="0"/>
                <a:cs typeface="Arial" panose="020B0604020202020204" pitchFamily="34" charset="0"/>
                <a:sym typeface="Helvetica Neue"/>
              </a:rPr>
              <a:t>Student Table</a:t>
            </a:r>
          </a:p>
        </p:txBody>
      </p:sp>
      <p:sp>
        <p:nvSpPr>
          <p:cNvPr id="10" name="TextBox 9"/>
          <p:cNvSpPr txBox="1"/>
          <p:nvPr/>
        </p:nvSpPr>
        <p:spPr>
          <a:xfrm>
            <a:off x="1695824" y="11117993"/>
            <a:ext cx="2189846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To insert redundant data for</a:t>
            </a:r>
            <a:r>
              <a:rPr kumimoji="0" lang="en-US" sz="32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every new row is a </a:t>
            </a:r>
            <a:r>
              <a:rPr kumimoji="0" lang="en-US" sz="3200" b="1" i="0" u="none" strike="noStrike" cap="none" spc="0" normalizeH="0" dirty="0">
                <a:ln>
                  <a:noFill/>
                </a:ln>
                <a:solidFill>
                  <a:srgbClr val="FF0000"/>
                </a:solidFill>
                <a:effectLst/>
                <a:uFillTx/>
                <a:latin typeface="Arial" panose="020B0604020202020204" pitchFamily="34" charset="0"/>
                <a:cs typeface="Arial" panose="020B0604020202020204" pitchFamily="34" charset="0"/>
                <a:sym typeface="Helvetica Neue"/>
              </a:rPr>
              <a:t>DATA INSERTION PROBLEM or ANOMALY</a:t>
            </a:r>
            <a:r>
              <a:rPr kumimoji="0" lang="en-US" sz="32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a:t>
            </a:r>
            <a:endParaRPr kumimoji="0" lang="en-US" sz="32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sp>
        <p:nvSpPr>
          <p:cNvPr id="12" name="TextBox 11"/>
          <p:cNvSpPr txBox="1"/>
          <p:nvPr/>
        </p:nvSpPr>
        <p:spPr>
          <a:xfrm>
            <a:off x="1695824" y="1792132"/>
            <a:ext cx="218984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Now,</a:t>
            </a:r>
            <a:r>
              <a:rPr kumimoji="0" lang="en-US" sz="36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In the students table if we need to insert few more students record.</a:t>
            </a:r>
            <a:endParaRPr kumimoji="0" lang="en-US" sz="36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graphicFrame>
        <p:nvGraphicFramePr>
          <p:cNvPr id="13" name="Table 12"/>
          <p:cNvGraphicFramePr>
            <a:graphicFrameLocks noGrp="1"/>
          </p:cNvGraphicFramePr>
          <p:nvPr>
            <p:extLst>
              <p:ext uri="{D42A27DB-BD31-4B8C-83A1-F6EECF244321}">
                <p14:modId xmlns:p14="http://schemas.microsoft.com/office/powerpoint/2010/main" val="3248627858"/>
              </p:ext>
            </p:extLst>
          </p:nvPr>
        </p:nvGraphicFramePr>
        <p:xfrm>
          <a:off x="4821380" y="4478485"/>
          <a:ext cx="12302840" cy="5381345"/>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1076269">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076269">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1"/>
                  </a:ext>
                </a:extLst>
              </a:tr>
              <a:tr h="1076269">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2"/>
                  </a:ext>
                </a:extLst>
              </a:tr>
              <a:tr h="1076269">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3"/>
                  </a:ext>
                </a:extLst>
              </a:tr>
              <a:tr h="1076269">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tc>
                <a:tc>
                  <a:txBody>
                    <a:bodyPr/>
                    <a:lstStyle/>
                    <a:p>
                      <a:r>
                        <a:rPr lang="en-US" sz="3600" dirty="0">
                          <a:latin typeface="Arial" panose="020B0604020202020204" pitchFamily="34" charset="0"/>
                          <a:cs typeface="Arial" panose="020B0604020202020204" pitchFamily="34" charset="0"/>
                        </a:rPr>
                        <a:t>X</a:t>
                      </a:r>
                    </a:p>
                  </a:txBody>
                  <a:tcPr/>
                </a:tc>
                <a:tc>
                  <a:txBody>
                    <a:bodyPr/>
                    <a:lstStyle/>
                    <a:p>
                      <a:r>
                        <a:rPr lang="en-US" sz="3600" dirty="0">
                          <a:latin typeface="Arial" panose="020B0604020202020204" pitchFamily="34" charset="0"/>
                          <a:cs typeface="Arial" panose="020B0604020202020204" pitchFamily="34" charset="0"/>
                        </a:rPr>
                        <a:t>12345</a:t>
                      </a:r>
                    </a:p>
                  </a:txBody>
                  <a:tcPr/>
                </a:tc>
                <a:extLst>
                  <a:ext uri="{0D108BD9-81ED-4DB2-BD59-A6C34878D82A}">
                    <a16:rowId xmlns:a16="http://schemas.microsoft.com/office/drawing/2014/main" val="1000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796322965"/>
              </p:ext>
            </p:extLst>
          </p:nvPr>
        </p:nvGraphicFramePr>
        <p:xfrm>
          <a:off x="4821380" y="4367730"/>
          <a:ext cx="12302840" cy="5492100"/>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915350">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15350">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1"/>
                  </a:ext>
                </a:extLst>
              </a:tr>
              <a:tr h="915350">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2"/>
                  </a:ext>
                </a:extLst>
              </a:tr>
              <a:tr h="915350">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3"/>
                  </a:ext>
                </a:extLst>
              </a:tr>
              <a:tr h="915350">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4"/>
                  </a:ext>
                </a:extLst>
              </a:tr>
              <a:tr h="915350">
                <a:tc>
                  <a:txBody>
                    <a:bodyPr/>
                    <a:lstStyle/>
                    <a:p>
                      <a:r>
                        <a:rPr lang="en-US" sz="3600" dirty="0">
                          <a:latin typeface="Arial" panose="020B0604020202020204" pitchFamily="34" charset="0"/>
                          <a:cs typeface="Arial" panose="020B0604020202020204" pitchFamily="34" charset="0"/>
                        </a:rPr>
                        <a:t>5</a:t>
                      </a:r>
                    </a:p>
                  </a:txBody>
                  <a:tcPr/>
                </a:tc>
                <a:tc>
                  <a:txBody>
                    <a:bodyPr/>
                    <a:lstStyle/>
                    <a:p>
                      <a:r>
                        <a:rPr lang="en-US" sz="3600" dirty="0">
                          <a:latin typeface="Arial" panose="020B0604020202020204" pitchFamily="34" charset="0"/>
                          <a:cs typeface="Arial" panose="020B0604020202020204" pitchFamily="34" charset="0"/>
                        </a:rPr>
                        <a:t>EEE</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251456488"/>
              </p:ext>
            </p:extLst>
          </p:nvPr>
        </p:nvGraphicFramePr>
        <p:xfrm>
          <a:off x="4821380" y="4378689"/>
          <a:ext cx="12302840" cy="5492100"/>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915350">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15350">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1"/>
                  </a:ext>
                </a:extLst>
              </a:tr>
              <a:tr h="915350">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2"/>
                  </a:ext>
                </a:extLst>
              </a:tr>
              <a:tr h="915350">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3"/>
                  </a:ext>
                </a:extLst>
              </a:tr>
              <a:tr h="915350">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4"/>
                  </a:ext>
                </a:extLst>
              </a:tr>
              <a:tr h="915350">
                <a:tc>
                  <a:txBody>
                    <a:bodyPr/>
                    <a:lstStyle/>
                    <a:p>
                      <a:r>
                        <a:rPr lang="en-US" sz="3600" dirty="0">
                          <a:latin typeface="Arial" panose="020B0604020202020204" pitchFamily="34" charset="0"/>
                          <a:cs typeface="Arial" panose="020B0604020202020204" pitchFamily="34" charset="0"/>
                        </a:rPr>
                        <a:t>5</a:t>
                      </a:r>
                    </a:p>
                  </a:txBody>
                  <a:tcPr/>
                </a:tc>
                <a:tc>
                  <a:txBody>
                    <a:bodyPr/>
                    <a:lstStyle/>
                    <a:p>
                      <a:r>
                        <a:rPr lang="en-US" sz="3600" dirty="0">
                          <a:latin typeface="Arial" panose="020B0604020202020204" pitchFamily="34" charset="0"/>
                          <a:cs typeface="Arial" panose="020B0604020202020204" pitchFamily="34" charset="0"/>
                        </a:rPr>
                        <a:t>EEE</a:t>
                      </a:r>
                    </a:p>
                  </a:txBody>
                  <a:tcPr/>
                </a:tc>
                <a:tc>
                  <a:txBody>
                    <a:bodyPr/>
                    <a:lstStyle/>
                    <a:p>
                      <a:r>
                        <a:rPr lang="en-US" sz="3600" dirty="0">
                          <a:latin typeface="Arial" panose="020B0604020202020204" pitchFamily="34" charset="0"/>
                          <a:cs typeface="Arial" panose="020B0604020202020204" pitchFamily="34" charset="0"/>
                        </a:rPr>
                        <a:t>CSE</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X</a:t>
                      </a:r>
                    </a:p>
                  </a:txBody>
                  <a:tcPr>
                    <a:solidFill>
                      <a:srgbClr val="FF0000"/>
                    </a:solidFill>
                  </a:tcPr>
                </a:tc>
                <a:tc>
                  <a:txBody>
                    <a:bodyPr/>
                    <a:lstStyle/>
                    <a:p>
                      <a:r>
                        <a:rPr lang="en-US" sz="3600" dirty="0">
                          <a:latin typeface="Arial" panose="020B0604020202020204" pitchFamily="34" charset="0"/>
                          <a:cs typeface="Arial" panose="020B0604020202020204" pitchFamily="34" charset="0"/>
                        </a:rPr>
                        <a:t>12345</a:t>
                      </a:r>
                    </a:p>
                  </a:txBody>
                  <a:tcPr>
                    <a:solidFill>
                      <a:srgbClr val="FF000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557053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urse Title">
            <a:extLst>
              <a:ext uri="{FF2B5EF4-FFF2-40B4-BE49-F238E27FC236}">
                <a16:creationId xmlns:a16="http://schemas.microsoft.com/office/drawing/2014/main" id="{6B14E422-75F0-4715-92C9-A1677C1D3E40}"/>
              </a:ext>
            </a:extLst>
          </p:cNvPr>
          <p:cNvSpPr txBox="1"/>
          <p:nvPr/>
        </p:nvSpPr>
        <p:spPr>
          <a:xfrm>
            <a:off x="2212771" y="6591260"/>
            <a:ext cx="11274629"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6000"/>
            </a:lvl1pPr>
          </a:lstStyle>
          <a:p>
            <a:pPr algn="l"/>
            <a:endParaRPr lang="en-US" sz="2800"/>
          </a:p>
        </p:txBody>
      </p:sp>
      <p:sp>
        <p:nvSpPr>
          <p:cNvPr id="6" name="Slide Title"/>
          <p:cNvSpPr txBox="1"/>
          <p:nvPr/>
        </p:nvSpPr>
        <p:spPr>
          <a:xfrm>
            <a:off x="8897975" y="712157"/>
            <a:ext cx="15196345"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3400">
                <a:latin typeface="Calibri"/>
                <a:ea typeface="Calibri"/>
                <a:cs typeface="Calibri"/>
                <a:sym typeface="Calibri"/>
              </a:defRPr>
            </a:lvl1pPr>
          </a:lstStyle>
          <a:p>
            <a:r>
              <a:rPr lang="en-US" sz="4400" dirty="0">
                <a:solidFill>
                  <a:srgbClr val="011993"/>
                </a:solidFill>
                <a:latin typeface="Arial" pitchFamily="34" charset="0"/>
                <a:cs typeface="Arial" pitchFamily="34" charset="0"/>
              </a:rPr>
              <a:t>Reason for Insertion Anomaly</a:t>
            </a:r>
            <a:endParaRPr sz="4400" dirty="0">
              <a:latin typeface="Arial" pitchFamily="34" charset="0"/>
              <a:cs typeface="Arial" pitchFamily="34" charset="0"/>
            </a:endParaRPr>
          </a:p>
        </p:txBody>
      </p:sp>
      <p:sp>
        <p:nvSpPr>
          <p:cNvPr id="10" name="TextBox 9"/>
          <p:cNvSpPr txBox="1"/>
          <p:nvPr/>
        </p:nvSpPr>
        <p:spPr>
          <a:xfrm>
            <a:off x="3025860" y="2159631"/>
            <a:ext cx="2189846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Two different</a:t>
            </a:r>
            <a:r>
              <a:rPr kumimoji="0" lang="en-US" sz="4800" b="1" i="0" u="none" strike="noStrike" cap="none" spc="0" normalizeH="0" dirty="0">
                <a:ln>
                  <a:noFill/>
                </a:ln>
                <a:solidFill>
                  <a:srgbClr val="000000"/>
                </a:solidFill>
                <a:effectLst/>
                <a:uFillTx/>
                <a:latin typeface="Arial" panose="020B0604020202020204" pitchFamily="34" charset="0"/>
                <a:cs typeface="Arial" panose="020B0604020202020204" pitchFamily="34" charset="0"/>
                <a:sym typeface="Helvetica Neue"/>
              </a:rPr>
              <a:t> but related data is stored in the table.</a:t>
            </a:r>
            <a:endParaRPr kumimoji="0" lang="en-US" sz="48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endParaRPr>
          </a:p>
        </p:txBody>
      </p:sp>
      <p:graphicFrame>
        <p:nvGraphicFramePr>
          <p:cNvPr id="11" name="Table 10"/>
          <p:cNvGraphicFramePr>
            <a:graphicFrameLocks noGrp="1"/>
          </p:cNvGraphicFramePr>
          <p:nvPr>
            <p:extLst>
              <p:ext uri="{D42A27DB-BD31-4B8C-83A1-F6EECF244321}">
                <p14:modId xmlns:p14="http://schemas.microsoft.com/office/powerpoint/2010/main" val="925538740"/>
              </p:ext>
            </p:extLst>
          </p:nvPr>
        </p:nvGraphicFramePr>
        <p:xfrm>
          <a:off x="4821380" y="4378689"/>
          <a:ext cx="12302840" cy="5492100"/>
        </p:xfrm>
        <a:graphic>
          <a:graphicData uri="http://schemas.openxmlformats.org/drawingml/2006/table">
            <a:tbl>
              <a:tblPr firstRow="1" bandRow="1">
                <a:tableStyleId>{5C22544A-7EE6-4342-B048-85BDC9FD1C3A}</a:tableStyleId>
              </a:tblPr>
              <a:tblGrid>
                <a:gridCol w="2460568">
                  <a:extLst>
                    <a:ext uri="{9D8B030D-6E8A-4147-A177-3AD203B41FA5}">
                      <a16:colId xmlns:a16="http://schemas.microsoft.com/office/drawing/2014/main" val="20000"/>
                    </a:ext>
                  </a:extLst>
                </a:gridCol>
                <a:gridCol w="2527070">
                  <a:extLst>
                    <a:ext uri="{9D8B030D-6E8A-4147-A177-3AD203B41FA5}">
                      <a16:colId xmlns:a16="http://schemas.microsoft.com/office/drawing/2014/main" val="20001"/>
                    </a:ext>
                  </a:extLst>
                </a:gridCol>
                <a:gridCol w="2394066">
                  <a:extLst>
                    <a:ext uri="{9D8B030D-6E8A-4147-A177-3AD203B41FA5}">
                      <a16:colId xmlns:a16="http://schemas.microsoft.com/office/drawing/2014/main" val="20002"/>
                    </a:ext>
                  </a:extLst>
                </a:gridCol>
                <a:gridCol w="2460568">
                  <a:extLst>
                    <a:ext uri="{9D8B030D-6E8A-4147-A177-3AD203B41FA5}">
                      <a16:colId xmlns:a16="http://schemas.microsoft.com/office/drawing/2014/main" val="20003"/>
                    </a:ext>
                  </a:extLst>
                </a:gridCol>
                <a:gridCol w="2460568">
                  <a:extLst>
                    <a:ext uri="{9D8B030D-6E8A-4147-A177-3AD203B41FA5}">
                      <a16:colId xmlns:a16="http://schemas.microsoft.com/office/drawing/2014/main" val="20004"/>
                    </a:ext>
                  </a:extLst>
                </a:gridCol>
              </a:tblGrid>
              <a:tr h="915350">
                <a:tc>
                  <a:txBody>
                    <a:bodyPr/>
                    <a:lstStyle/>
                    <a:p>
                      <a:r>
                        <a:rPr lang="en-US" sz="3600" dirty="0" err="1">
                          <a:latin typeface="Arial" panose="020B0604020202020204" pitchFamily="34" charset="0"/>
                          <a:cs typeface="Arial" panose="020B0604020202020204" pitchFamily="34" charset="0"/>
                        </a:rPr>
                        <a:t>RollNo</a:t>
                      </a:r>
                      <a:endParaRPr lang="en-US" sz="3600" dirty="0">
                        <a:latin typeface="Arial" panose="020B0604020202020204" pitchFamily="34" charset="0"/>
                        <a:cs typeface="Arial" panose="020B0604020202020204" pitchFamily="34" charset="0"/>
                      </a:endParaRPr>
                    </a:p>
                  </a:txBody>
                  <a:tcPr/>
                </a:tc>
                <a:tc>
                  <a:txBody>
                    <a:bodyPr/>
                    <a:lstStyle/>
                    <a:p>
                      <a:r>
                        <a:rPr lang="en-US" sz="3600" dirty="0">
                          <a:latin typeface="Arial" panose="020B0604020202020204" pitchFamily="34" charset="0"/>
                          <a:cs typeface="Arial" panose="020B0604020202020204" pitchFamily="34" charset="0"/>
                        </a:rPr>
                        <a:t>Name</a:t>
                      </a:r>
                    </a:p>
                  </a:txBody>
                  <a:tcPr/>
                </a:tc>
                <a:tc>
                  <a:txBody>
                    <a:bodyPr/>
                    <a:lstStyle/>
                    <a:p>
                      <a:r>
                        <a:rPr lang="en-US" sz="3600" dirty="0">
                          <a:latin typeface="Arial" panose="020B0604020202020204" pitchFamily="34" charset="0"/>
                          <a:cs typeface="Arial" panose="020B0604020202020204" pitchFamily="34" charset="0"/>
                        </a:rPr>
                        <a:t>Branch</a:t>
                      </a:r>
                    </a:p>
                  </a:txBody>
                  <a:tcPr/>
                </a:tc>
                <a:tc>
                  <a:txBody>
                    <a:bodyPr/>
                    <a:lstStyle/>
                    <a:p>
                      <a:r>
                        <a:rPr lang="en-US" sz="3600" dirty="0">
                          <a:latin typeface="Arial" panose="020B0604020202020204" pitchFamily="34" charset="0"/>
                          <a:cs typeface="Arial" panose="020B0604020202020204" pitchFamily="34" charset="0"/>
                        </a:rPr>
                        <a:t>HOD</a:t>
                      </a:r>
                    </a:p>
                  </a:txBody>
                  <a:tcPr/>
                </a:tc>
                <a:tc>
                  <a:txBody>
                    <a:bodyPr/>
                    <a:lstStyle/>
                    <a:p>
                      <a:r>
                        <a:rPr lang="en-US" sz="3600" dirty="0" err="1">
                          <a:latin typeface="Arial" panose="020B0604020202020204" pitchFamily="34" charset="0"/>
                          <a:cs typeface="Arial" panose="020B0604020202020204" pitchFamily="34" charset="0"/>
                        </a:rPr>
                        <a:t>Office_tel</a:t>
                      </a:r>
                      <a:endParaRPr lang="en-US" sz="3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15350">
                <a:tc>
                  <a:txBody>
                    <a:bodyPr/>
                    <a:lstStyle/>
                    <a:p>
                      <a:r>
                        <a:rPr lang="en-US" sz="3600" dirty="0">
                          <a:latin typeface="Arial" panose="020B0604020202020204" pitchFamily="34" charset="0"/>
                          <a:cs typeface="Arial" panose="020B0604020202020204" pitchFamily="34" charset="0"/>
                        </a:rPr>
                        <a:t>1</a:t>
                      </a:r>
                    </a:p>
                  </a:txBody>
                  <a:tcPr/>
                </a:tc>
                <a:tc>
                  <a:txBody>
                    <a:bodyPr/>
                    <a:lstStyle/>
                    <a:p>
                      <a:r>
                        <a:rPr lang="en-US" sz="3600" dirty="0">
                          <a:latin typeface="Arial" panose="020B0604020202020204" pitchFamily="34" charset="0"/>
                          <a:cs typeface="Arial" panose="020B0604020202020204" pitchFamily="34" charset="0"/>
                        </a:rPr>
                        <a:t>AAA</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1"/>
                  </a:ext>
                </a:extLst>
              </a:tr>
              <a:tr h="915350">
                <a:tc>
                  <a:txBody>
                    <a:bodyPr/>
                    <a:lstStyle/>
                    <a:p>
                      <a:r>
                        <a:rPr lang="en-US" sz="3600" dirty="0">
                          <a:latin typeface="Arial" panose="020B0604020202020204" pitchFamily="34" charset="0"/>
                          <a:cs typeface="Arial" panose="020B0604020202020204" pitchFamily="34" charset="0"/>
                        </a:rPr>
                        <a:t>2</a:t>
                      </a:r>
                    </a:p>
                  </a:txBody>
                  <a:tcPr/>
                </a:tc>
                <a:tc>
                  <a:txBody>
                    <a:bodyPr/>
                    <a:lstStyle/>
                    <a:p>
                      <a:r>
                        <a:rPr lang="en-US" sz="3600" dirty="0">
                          <a:latin typeface="Arial" panose="020B0604020202020204" pitchFamily="34" charset="0"/>
                          <a:cs typeface="Arial" panose="020B0604020202020204" pitchFamily="34" charset="0"/>
                        </a:rPr>
                        <a:t>BBB</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2"/>
                  </a:ext>
                </a:extLst>
              </a:tr>
              <a:tr h="915350">
                <a:tc>
                  <a:txBody>
                    <a:bodyPr/>
                    <a:lstStyle/>
                    <a:p>
                      <a:r>
                        <a:rPr lang="en-US" sz="3600" dirty="0">
                          <a:latin typeface="Arial" panose="020B0604020202020204" pitchFamily="34" charset="0"/>
                          <a:cs typeface="Arial" panose="020B0604020202020204" pitchFamily="34" charset="0"/>
                        </a:rPr>
                        <a:t>3</a:t>
                      </a:r>
                    </a:p>
                  </a:txBody>
                  <a:tcPr/>
                </a:tc>
                <a:tc>
                  <a:txBody>
                    <a:bodyPr/>
                    <a:lstStyle/>
                    <a:p>
                      <a:r>
                        <a:rPr lang="en-US" sz="3600" dirty="0">
                          <a:latin typeface="Arial" panose="020B0604020202020204" pitchFamily="34" charset="0"/>
                          <a:cs typeface="Arial" panose="020B0604020202020204" pitchFamily="34" charset="0"/>
                        </a:rPr>
                        <a:t>CCC</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3"/>
                  </a:ext>
                </a:extLst>
              </a:tr>
              <a:tr h="915350">
                <a:tc>
                  <a:txBody>
                    <a:bodyPr/>
                    <a:lstStyle/>
                    <a:p>
                      <a:r>
                        <a:rPr lang="en-US" sz="3600" dirty="0">
                          <a:latin typeface="Arial" panose="020B0604020202020204" pitchFamily="34" charset="0"/>
                          <a:cs typeface="Arial" panose="020B0604020202020204" pitchFamily="34" charset="0"/>
                        </a:rPr>
                        <a:t>4</a:t>
                      </a:r>
                    </a:p>
                  </a:txBody>
                  <a:tcPr/>
                </a:tc>
                <a:tc>
                  <a:txBody>
                    <a:bodyPr/>
                    <a:lstStyle/>
                    <a:p>
                      <a:r>
                        <a:rPr lang="en-US" sz="3600" dirty="0">
                          <a:latin typeface="Arial" panose="020B0604020202020204" pitchFamily="34" charset="0"/>
                          <a:cs typeface="Arial" panose="020B0604020202020204" pitchFamily="34" charset="0"/>
                        </a:rPr>
                        <a:t>DDD</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4"/>
                  </a:ext>
                </a:extLst>
              </a:tr>
              <a:tr h="915350">
                <a:tc>
                  <a:txBody>
                    <a:bodyPr/>
                    <a:lstStyle/>
                    <a:p>
                      <a:r>
                        <a:rPr lang="en-US" sz="3600" dirty="0">
                          <a:latin typeface="Arial" panose="020B0604020202020204" pitchFamily="34" charset="0"/>
                          <a:cs typeface="Arial" panose="020B0604020202020204" pitchFamily="34" charset="0"/>
                        </a:rPr>
                        <a:t>5</a:t>
                      </a:r>
                    </a:p>
                  </a:txBody>
                  <a:tcPr/>
                </a:tc>
                <a:tc>
                  <a:txBody>
                    <a:bodyPr/>
                    <a:lstStyle/>
                    <a:p>
                      <a:r>
                        <a:rPr lang="en-US" sz="3600" dirty="0">
                          <a:latin typeface="Arial" panose="020B0604020202020204" pitchFamily="34" charset="0"/>
                          <a:cs typeface="Arial" panose="020B0604020202020204" pitchFamily="34" charset="0"/>
                        </a:rPr>
                        <a:t>EEE</a:t>
                      </a:r>
                    </a:p>
                  </a:txBody>
                  <a:tcPr/>
                </a:tc>
                <a:tc>
                  <a:txBody>
                    <a:bodyPr/>
                    <a:lstStyle/>
                    <a:p>
                      <a:r>
                        <a:rPr lang="en-US" sz="3600" dirty="0">
                          <a:latin typeface="Arial" panose="020B0604020202020204" pitchFamily="34" charset="0"/>
                          <a:cs typeface="Arial" panose="020B0604020202020204" pitchFamily="34" charset="0"/>
                        </a:rPr>
                        <a:t>CSE</a:t>
                      </a:r>
                    </a:p>
                  </a:txBody>
                  <a:tcPr>
                    <a:noFill/>
                  </a:tcPr>
                </a:tc>
                <a:tc>
                  <a:txBody>
                    <a:bodyPr/>
                    <a:lstStyle/>
                    <a:p>
                      <a:r>
                        <a:rPr lang="en-US" sz="3600" dirty="0">
                          <a:latin typeface="Arial" panose="020B0604020202020204" pitchFamily="34" charset="0"/>
                          <a:cs typeface="Arial" panose="020B0604020202020204" pitchFamily="34" charset="0"/>
                        </a:rPr>
                        <a:t>X</a:t>
                      </a:r>
                    </a:p>
                  </a:txBody>
                  <a:tcPr>
                    <a:noFill/>
                  </a:tcPr>
                </a:tc>
                <a:tc>
                  <a:txBody>
                    <a:bodyPr/>
                    <a:lstStyle/>
                    <a:p>
                      <a:r>
                        <a:rPr lang="en-US" sz="3600" dirty="0">
                          <a:latin typeface="Arial" panose="020B0604020202020204" pitchFamily="34" charset="0"/>
                          <a:cs typeface="Arial" panose="020B0604020202020204" pitchFamily="34" charset="0"/>
                        </a:rPr>
                        <a:t>12345</a:t>
                      </a:r>
                    </a:p>
                  </a:txBody>
                  <a:tcPr>
                    <a:noFill/>
                  </a:tcPr>
                </a:tc>
                <a:extLst>
                  <a:ext uri="{0D108BD9-81ED-4DB2-BD59-A6C34878D82A}">
                    <a16:rowId xmlns:a16="http://schemas.microsoft.com/office/drawing/2014/main" val="10005"/>
                  </a:ext>
                </a:extLst>
              </a:tr>
            </a:tbl>
          </a:graphicData>
        </a:graphic>
      </p:graphicFrame>
      <p:sp>
        <p:nvSpPr>
          <p:cNvPr id="14" name="TextBox 13"/>
          <p:cNvSpPr txBox="1"/>
          <p:nvPr/>
        </p:nvSpPr>
        <p:spPr>
          <a:xfrm>
            <a:off x="6858000" y="3637229"/>
            <a:ext cx="78416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2060"/>
                </a:solidFill>
                <a:effectLst/>
                <a:uFillTx/>
                <a:latin typeface="Arial" panose="020B0604020202020204" pitchFamily="34" charset="0"/>
                <a:cs typeface="Arial" panose="020B0604020202020204" pitchFamily="34" charset="0"/>
                <a:sym typeface="Helvetica Neue"/>
              </a:rPr>
              <a:t>Student Table</a:t>
            </a:r>
          </a:p>
        </p:txBody>
      </p:sp>
      <p:sp>
        <p:nvSpPr>
          <p:cNvPr id="2" name="Rectangle 1"/>
          <p:cNvSpPr/>
          <p:nvPr/>
        </p:nvSpPr>
        <p:spPr>
          <a:xfrm>
            <a:off x="4821380" y="4378689"/>
            <a:ext cx="4959929" cy="5492100"/>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p:cNvSpPr/>
          <p:nvPr/>
        </p:nvSpPr>
        <p:spPr>
          <a:xfrm>
            <a:off x="9909953" y="4428587"/>
            <a:ext cx="7214267" cy="5492100"/>
          </a:xfrm>
          <a:prstGeom prst="rect">
            <a:avLst/>
          </a:prstGeom>
          <a:no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798253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17" grpId="0" animBg="1"/>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d700b74-4753-4cc1-b098-967ca100b6aa">
      <Terms xmlns="http://schemas.microsoft.com/office/infopath/2007/PartnerControls"/>
    </lcf76f155ced4ddcb4097134ff3c332f>
    <TaxCatchAll xmlns="13520366-d6e0-41a1-9306-ab244ee3243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4479A0A6A4C54480AA42067788A9B1" ma:contentTypeVersion="15" ma:contentTypeDescription="Create a new document." ma:contentTypeScope="" ma:versionID="036e6fad683264d45053416690d9273d">
  <xsd:schema xmlns:xsd="http://www.w3.org/2001/XMLSchema" xmlns:xs="http://www.w3.org/2001/XMLSchema" xmlns:p="http://schemas.microsoft.com/office/2006/metadata/properties" xmlns:ns2="cd700b74-4753-4cc1-b098-967ca100b6aa" xmlns:ns3="13520366-d6e0-41a1-9306-ab244ee3243a" targetNamespace="http://schemas.microsoft.com/office/2006/metadata/properties" ma:root="true" ma:fieldsID="833a08da67a52d7929de3d96412862eb" ns2:_="" ns3:_="">
    <xsd:import namespace="cd700b74-4753-4cc1-b098-967ca100b6aa"/>
    <xsd:import namespace="13520366-d6e0-41a1-9306-ab244ee3243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lcf76f155ced4ddcb4097134ff3c332f" minOccurs="0"/>
                <xsd:element ref="ns3:TaxCatchAll" minOccurs="0"/>
                <xsd:element ref="ns2:MediaServiceObjectDetectorVersions" minOccurs="0"/>
                <xsd:element ref="ns2:MediaServiceGenerationTime" minOccurs="0"/>
                <xsd:element ref="ns2:MediaServiceEventHashCode"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700b74-4753-4cc1-b098-967ca100b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8120280-282a-414d-b305-f8f94c4499c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520366-d6e0-41a1-9306-ab244ee324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4f1dc5d7-c3b4-40b9-9e45-ec693090086f}" ma:internalName="TaxCatchAll" ma:showField="CatchAllData" ma:web="13520366-d6e0-41a1-9306-ab244ee3243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6B6829-635A-44B8-90D6-49FF00741C07}">
  <ds:schemaRefs>
    <ds:schemaRef ds:uri="http://schemas.microsoft.com/sharepoint/v3/contenttype/forms"/>
  </ds:schemaRefs>
</ds:datastoreItem>
</file>

<file path=customXml/itemProps2.xml><?xml version="1.0" encoding="utf-8"?>
<ds:datastoreItem xmlns:ds="http://schemas.openxmlformats.org/officeDocument/2006/customXml" ds:itemID="{205B7658-6AF3-43C4-BE0A-5D3F1A5ADF49}">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d700b74-4753-4cc1-b098-967ca100b6aa"/>
    <ds:schemaRef ds:uri="http://purl.org/dc/terms/"/>
    <ds:schemaRef ds:uri="http://schemas.openxmlformats.org/package/2006/metadata/core-properties"/>
    <ds:schemaRef ds:uri="13520366-d6e0-41a1-9306-ab244ee3243a"/>
    <ds:schemaRef ds:uri="http://www.w3.org/XML/1998/namespace"/>
  </ds:schemaRefs>
</ds:datastoreItem>
</file>

<file path=customXml/itemProps3.xml><?xml version="1.0" encoding="utf-8"?>
<ds:datastoreItem xmlns:ds="http://schemas.openxmlformats.org/officeDocument/2006/customXml" ds:itemID="{B5130D9B-AD5A-48AA-9128-1CA93B586F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700b74-4753-4cc1-b098-967ca100b6aa"/>
    <ds:schemaRef ds:uri="13520366-d6e0-41a1-9306-ab244ee324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1957</TotalTime>
  <Words>2330</Words>
  <Application>Microsoft Office PowerPoint</Application>
  <PresentationFormat>Custom</PresentationFormat>
  <Paragraphs>960</Paragraphs>
  <Slides>77</Slides>
  <Notes>27</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sharmila</dc:creator>
  <cp:lastModifiedBy>Admin</cp:lastModifiedBy>
  <cp:revision>197</cp:revision>
  <dcterms:modified xsi:type="dcterms:W3CDTF">2024-02-29T04:46:02Z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0x010100394479A0A6A4C54480AA42067788A9B1</vt:lpwstr>
  </property>
  <property fmtid="{D5CDD505-2E9C-101B-9397-08002B2CF9AE}" pid="3" name="MediaServiceImageTags">
    <vt:lpwstr/>
  </property>
</Properties>
</file>